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slideMasters/slideMaster14.xml" ContentType="application/vnd.openxmlformats-officedocument.presentationml.slideMaster+xml"/>
  <Override PartName="/ppt/slides/slide14.xml" ContentType="application/vnd.openxmlformats-officedocument.presentationml.slide+xml"/>
  <Override PartName="/ppt/slideMasters/slideMaster15.xml" ContentType="application/vnd.openxmlformats-officedocument.presentationml.slideMaster+xml"/>
  <Override PartName="/ppt/slides/slide15.xml" ContentType="application/vnd.openxmlformats-officedocument.presentationml.slide+xml"/>
  <Override PartName="/ppt/slideMasters/slideMaster16.xml" ContentType="application/vnd.openxmlformats-officedocument.presentationml.slideMaster+xml"/>
  <Override PartName="/ppt/slides/slide16.xml" ContentType="application/vnd.openxmlformats-officedocument.presentationml.slide+xml"/>
  <Override PartName="/ppt/slideMasters/slideMaster17.xml" ContentType="application/vnd.openxmlformats-officedocument.presentationml.slideMaster+xml"/>
  <Override PartName="/ppt/slides/slide17.xml" ContentType="application/vnd.openxmlformats-officedocument.presentationml.slide+xml"/>
  <Override PartName="/ppt/slideMasters/slideMaster18.xml" ContentType="application/vnd.openxmlformats-officedocument.presentationml.slideMaster+xml"/>
  <Override PartName="/ppt/slides/slide18.xml" ContentType="application/vnd.openxmlformats-officedocument.presentationml.slide+xml"/>
  <Override PartName="/ppt/slideMasters/slideMaster19.xml" ContentType="application/vnd.openxmlformats-officedocument.presentationml.slideMaster+xml"/>
  <Override PartName="/ppt/slides/slide19.xml" ContentType="application/vnd.openxmlformats-officedocument.presentationml.slide+xml"/>
  <Override PartName="/ppt/slideMasters/slideMaster20.xml" ContentType="application/vnd.openxmlformats-officedocument.presentationml.slideMaster+xml"/>
  <Override PartName="/ppt/slides/slide20.xml" ContentType="application/vnd.openxmlformats-officedocument.presentationml.slide+xml"/>
  <Override PartName="/ppt/slideMasters/slideMaster21.xml" ContentType="application/vnd.openxmlformats-officedocument.presentationml.slideMaster+xml"/>
  <Override PartName="/ppt/slides/slide21.xml" ContentType="application/vnd.openxmlformats-officedocument.presentationml.slide+xml"/>
  <Override PartName="/ppt/slideMasters/slideMaster22.xml" ContentType="application/vnd.openxmlformats-officedocument.presentationml.slideMaster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notesMasterIdLst>
    <p:notesMasterId r:id="rId24"/>
  </p:notesMasterIdLst>
  <p:sldSz cx="12191695" cy="6858000"/>
  <p:notesSz cx="6858000" cy="12191695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notesMaster" Target="notesMasters/notesMaster1.xml"/><Relationship Id="rId25" Type="http://schemas.openxmlformats.org/officeDocument/2006/relationships/presProps" Target="presProps.xml"/><Relationship Id="rId26" Type="http://schemas.openxmlformats.org/officeDocument/2006/relationships/viewProps" Target="viewProps.xml"/><Relationship Id="rId27" Type="http://schemas.openxmlformats.org/officeDocument/2006/relationships/theme" Target="theme/theme1.xml"/><Relationship Id="rId2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1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4.xml"/>
		</Relationships>
</file>

<file path=ppt/notesSlides/_rels/notesSlide1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5.xml"/>
		</Relationships>
</file>

<file path=ppt/notesSlides/_rels/notesSlide1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6.xml"/>
		</Relationships>
</file>

<file path=ppt/notesSlides/_rels/notesSlide1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7.xml"/>
		</Relationships>
</file>

<file path=ppt/notesSlides/_rels/notesSlide1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8.xml"/>
		</Relationships>
</file>

<file path=ppt/notesSlides/_rels/notesSlide1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9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2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0.xml"/>
		</Relationships>
</file>

<file path=ppt/notesSlides/_rels/notesSlide2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1.xml"/>
		</Relationships>
</file>

<file path=ppt/notesSlides/_rels/notesSlide2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UBLIC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384280" y="6556248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700">
                <a:solidFill>
                  <a:srgbClr val="7A8A91"/>
                </a:solidFill>
                <a:latin typeface="Aptos"/>
                <a:ea typeface="Aptos"/>
                <a:cs typeface="Aptos"/>
              </a:defRPr>
            </a:lvl1pPr>
          </a:lstStyle>
          <a:p>
            <a:pPr algn="l"/>
            <a:fld id="{F7021451-1387-4CA6-816F-3879F97B5CBC}" type="slidenum">
              <a:rPr b="0" lang="en-US"/>
              <a:t>1002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384280" y="6556248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700">
                <a:solidFill>
                  <a:srgbClr val="7A8A91"/>
                </a:solidFill>
                <a:latin typeface="Aptos"/>
                <a:ea typeface="Aptos"/>
                <a:cs typeface="Aptos"/>
              </a:defRPr>
            </a:lvl1pPr>
          </a:lstStyle>
          <a:p>
            <a:pPr algn="l"/>
            <a:fld id="{F7021451-1387-4CA6-816F-3879F97B5CBC}" type="slidenum">
              <a:rPr b="0" lang="en-US"/>
              <a:t>null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128016"/>
          </a:xfrm>
          <a:prstGeom prst="rect">
            <a:avLst/>
          </a:prstGeom>
          <a:solidFill>
            <a:srgbClr val="1F4E5F"/>
          </a:solidFill>
          <a:ln w="12700">
            <a:solidFill>
              <a:srgbClr val="1F4E5F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658368" y="713232"/>
            <a:ext cx="54864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spcAft>
                <a:spcPts val="100"/>
              </a:spcAft>
              <a:buNone/>
            </a:pPr>
            <a:r>
              <a:rPr lang="en-US" sz="3800" b="1" dirty="0">
                <a:solidFill>
                  <a:srgbClr val="173B45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SABAI 2036</a:t>
            </a:r>
            <a:endParaRPr lang="en-US" sz="3800" dirty="0"/>
          </a:p>
        </p:txBody>
      </p:sp>
      <p:sp>
        <p:nvSpPr>
          <p:cNvPr id="4" name="Text 2"/>
          <p:cNvSpPr/>
          <p:nvPr/>
        </p:nvSpPr>
        <p:spPr>
          <a:xfrm>
            <a:off x="658368" y="1234440"/>
            <a:ext cx="786384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spcAft>
                <a:spcPts val="100"/>
              </a:spcAft>
              <a:buNone/>
            </a:pPr>
            <a:r>
              <a:rPr lang="en-US" sz="2300" b="1" dirty="0">
                <a:solidFill>
                  <a:srgbClr val="1F4E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Thailand as ASEAN's Trusted Infrastructure Hub</a:t>
            </a:r>
            <a:endParaRPr lang="en-US" sz="2300" dirty="0"/>
          </a:p>
        </p:txBody>
      </p:sp>
      <p:sp>
        <p:nvSpPr>
          <p:cNvPr id="5" name="Text 3"/>
          <p:cNvSpPr/>
          <p:nvPr/>
        </p:nvSpPr>
        <p:spPr>
          <a:xfrm>
            <a:off x="658368" y="1810512"/>
            <a:ext cx="777240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spcAft>
                <a:spcPts val="100"/>
              </a:spcAft>
              <a:buNone/>
            </a:pPr>
            <a:r>
              <a:rPr lang="en-US" sz="1500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Neutralité active. Données souveraines. Industrie propre. Croissance partagée.</a:t>
            </a:r>
            <a:endParaRPr lang="en-US" sz="1500" dirty="0"/>
          </a:p>
        </p:txBody>
      </p:sp>
      <p:sp>
        <p:nvSpPr>
          <p:cNvPr id="6" name="Text 4"/>
          <p:cNvSpPr/>
          <p:nvPr/>
        </p:nvSpPr>
        <p:spPr>
          <a:xfrm>
            <a:off x="658368" y="2788920"/>
            <a:ext cx="6309360" cy="132588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t">
            <a:normAutofit/>
          </a:bodyPr>
          <a:lstStyle/>
          <a:p>
            <a:pPr algn="l" indent="0" marL="0">
              <a:spcAft>
                <a:spcPts val="100"/>
              </a:spcAft>
              <a:buNone/>
            </a:pPr>
            <a:r>
              <a:rPr lang="en-US" sz="2000" i="1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La Thaïlande construit l'infrastructure de confiance dont tous les partenaires ont besoin. Notre avantage est productif, numérique, agricole, énergétique, culturel et diplomatique — pas militaire.</a:t>
            </a:r>
            <a:endParaRPr lang="en-US" sz="2000" dirty="0"/>
          </a:p>
        </p:txBody>
      </p:sp>
      <p:sp>
        <p:nvSpPr>
          <p:cNvPr id="7" name="Text 5"/>
          <p:cNvSpPr/>
          <p:nvPr/>
        </p:nvSpPr>
        <p:spPr>
          <a:xfrm>
            <a:off x="7543800" y="2487168"/>
            <a:ext cx="1828800" cy="658368"/>
          </a:xfrm>
          <a:prstGeom prst="roundRect">
            <a:avLst/>
          </a:prstGeom>
          <a:solidFill>
            <a:srgbClr val="EAF4F6"/>
          </a:solidFill>
          <a:ln w="10160">
            <a:solidFill>
              <a:srgbClr val="1F4E5F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algn="ctr" indent="0" marL="0">
              <a:spcAft>
                <a:spcPts val="100"/>
              </a:spcAft>
              <a:buNone/>
            </a:pPr>
            <a:r>
              <a:rPr lang="en-US" sz="1700" b="1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Productivité</a:t>
            </a:r>
            <a:endParaRPr lang="en-US" sz="1700" dirty="0"/>
          </a:p>
        </p:txBody>
      </p:sp>
      <p:sp>
        <p:nvSpPr>
          <p:cNvPr id="8" name="Text 6"/>
          <p:cNvSpPr/>
          <p:nvPr/>
        </p:nvSpPr>
        <p:spPr>
          <a:xfrm>
            <a:off x="8458200" y="3337560"/>
            <a:ext cx="1920240" cy="658368"/>
          </a:xfrm>
          <a:prstGeom prst="roundRect">
            <a:avLst/>
          </a:prstGeom>
          <a:solidFill>
            <a:srgbClr val="F7F3E8"/>
          </a:solidFill>
          <a:ln w="10160">
            <a:solidFill>
              <a:srgbClr val="B8860B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algn="ctr" indent="0" marL="0">
              <a:spcAft>
                <a:spcPts val="100"/>
              </a:spcAft>
              <a:buNone/>
            </a:pPr>
            <a:r>
              <a:rPr lang="en-US" sz="1700" b="1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Résilience</a:t>
            </a:r>
            <a:endParaRPr lang="en-US" sz="1700" dirty="0"/>
          </a:p>
        </p:txBody>
      </p:sp>
      <p:sp>
        <p:nvSpPr>
          <p:cNvPr id="9" name="Text 7"/>
          <p:cNvSpPr/>
          <p:nvPr/>
        </p:nvSpPr>
        <p:spPr>
          <a:xfrm>
            <a:off x="9281160" y="4187952"/>
            <a:ext cx="2011680" cy="658368"/>
          </a:xfrm>
          <a:prstGeom prst="roundRect">
            <a:avLst/>
          </a:prstGeom>
          <a:solidFill>
            <a:srgbClr val="EAF4EF"/>
          </a:solidFill>
          <a:ln w="10160">
            <a:solidFill>
              <a:srgbClr val="4E8F68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algn="ctr" indent="0" marL="0">
              <a:spcAft>
                <a:spcPts val="100"/>
              </a:spcAft>
              <a:buNone/>
            </a:pPr>
            <a:r>
              <a:rPr lang="en-US" sz="1700" b="1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Souveraineté</a:t>
            </a:r>
            <a:endParaRPr lang="en-US" sz="1700" dirty="0"/>
          </a:p>
        </p:txBody>
      </p:sp>
      <p:sp>
        <p:nvSpPr>
          <p:cNvPr id="10" name="Text 8"/>
          <p:cNvSpPr/>
          <p:nvPr/>
        </p:nvSpPr>
        <p:spPr>
          <a:xfrm>
            <a:off x="658368" y="6181344"/>
            <a:ext cx="301752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spcAft>
                <a:spcPts val="100"/>
              </a:spcAft>
              <a:buNone/>
            </a:pPr>
            <a:r>
              <a:rPr lang="en-US" sz="850" dirty="0">
                <a:solidFill>
                  <a:srgbClr val="6B728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Version publique partageable</a:t>
            </a:r>
            <a:endParaRPr lang="en-US" sz="85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384280" y="6556248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700">
                <a:solidFill>
                  <a:srgbClr val="7A8A91"/>
                </a:solidFill>
                <a:latin typeface="Aptos"/>
                <a:ea typeface="Aptos"/>
                <a:cs typeface="Aptos"/>
              </a:defRPr>
            </a:lvl1pPr>
          </a:lstStyle>
          <a:p>
            <a:pPr algn="l"/>
            <a:fld id="{F7021451-1387-4CA6-816F-3879F97B5CBC}" type="slidenum">
              <a:rPr b="0" lang="en-US"/>
              <a:t>1</a:t>
            </a:fld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73152"/>
          </a:xfrm>
          <a:prstGeom prst="rect">
            <a:avLst/>
          </a:prstGeom>
          <a:solidFill>
            <a:srgbClr val="1F4E5F"/>
          </a:solidFill>
          <a:ln w="12700">
            <a:solidFill>
              <a:srgbClr val="1F4E5F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530352" y="164592"/>
            <a:ext cx="201168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50" b="1" dirty="0">
                <a:solidFill>
                  <a:srgbClr val="6B728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SABAI 2036</a:t>
            </a:r>
            <a:endParaRPr lang="en-US" sz="850" dirty="0"/>
          </a:p>
        </p:txBody>
      </p:sp>
      <p:sp>
        <p:nvSpPr>
          <p:cNvPr id="4" name="Text 2"/>
          <p:cNvSpPr/>
          <p:nvPr/>
        </p:nvSpPr>
        <p:spPr>
          <a:xfrm>
            <a:off x="530352" y="384048"/>
            <a:ext cx="10424160" cy="43891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indent="0" marL="0">
              <a:buNone/>
            </a:pPr>
            <a:r>
              <a:rPr lang="en-US" sz="2400" b="1" dirty="0">
                <a:solidFill>
                  <a:srgbClr val="173B45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Mission 2: données souveraines et IA utile</a:t>
            </a:r>
            <a:endParaRPr lang="en-US" sz="2400" dirty="0"/>
          </a:p>
        </p:txBody>
      </p:sp>
      <p:sp>
        <p:nvSpPr>
          <p:cNvPr id="5" name="Text 3"/>
          <p:cNvSpPr/>
          <p:nvPr/>
        </p:nvSpPr>
        <p:spPr>
          <a:xfrm>
            <a:off x="594360" y="987552"/>
            <a:ext cx="1014984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spcAft>
                <a:spcPts val="100"/>
              </a:spcAft>
              <a:buNone/>
            </a:pPr>
            <a:r>
              <a:rPr lang="en-US" sz="1700" b="1" dirty="0">
                <a:solidFill>
                  <a:srgbClr val="173B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La politique cloud reste utile; la couche publique manquante est classification, chiffrement, portabilité et audit.</a:t>
            </a:r>
            <a:endParaRPr lang="en-US" sz="1700" dirty="0"/>
          </a:p>
        </p:txBody>
      </p:sp>
      <p:sp>
        <p:nvSpPr>
          <p:cNvPr id="6" name="Text 4"/>
          <p:cNvSpPr/>
          <p:nvPr/>
        </p:nvSpPr>
        <p:spPr>
          <a:xfrm>
            <a:off x="841248" y="1874520"/>
            <a:ext cx="1828800" cy="658368"/>
          </a:xfrm>
          <a:prstGeom prst="roundRect">
            <a:avLst/>
          </a:prstGeom>
          <a:solidFill>
            <a:srgbClr val="EAF4F6"/>
          </a:solidFill>
          <a:ln w="10160">
            <a:solidFill>
              <a:srgbClr val="1F4E5F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algn="ctr" indent="0" marL="0">
              <a:spcAft>
                <a:spcPts val="100"/>
              </a:spcAft>
              <a:buNone/>
            </a:pPr>
            <a:r>
              <a:rPr lang="en-US" sz="1700" b="1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Publique</a:t>
            </a:r>
            <a:endParaRPr lang="en-US" sz="1700" dirty="0"/>
          </a:p>
        </p:txBody>
      </p:sp>
      <p:sp>
        <p:nvSpPr>
          <p:cNvPr id="7" name="Text 5"/>
          <p:cNvSpPr/>
          <p:nvPr/>
        </p:nvSpPr>
        <p:spPr>
          <a:xfrm>
            <a:off x="3063240" y="1984248"/>
            <a:ext cx="3657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spcAft>
                <a:spcPts val="100"/>
              </a:spcAft>
              <a:buNone/>
            </a:pPr>
            <a:r>
              <a:rPr lang="en-US" sz="1500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ouverte par défaut</a:t>
            </a:r>
            <a:endParaRPr lang="en-US" sz="1500" dirty="0"/>
          </a:p>
        </p:txBody>
      </p:sp>
      <p:sp>
        <p:nvSpPr>
          <p:cNvPr id="8" name="Shape 6"/>
          <p:cNvSpPr/>
          <p:nvPr/>
        </p:nvSpPr>
        <p:spPr>
          <a:xfrm>
            <a:off x="6903720" y="2203704"/>
            <a:ext cx="640080" cy="0"/>
          </a:xfrm>
          <a:prstGeom prst="line">
            <a:avLst/>
          </a:prstGeom>
          <a:noFill/>
          <a:ln w="16510">
            <a:solidFill>
              <a:srgbClr val="6B7280"/>
            </a:solidFill>
            <a:prstDash val="solid"/>
            <a:tailEnd type="triangle"/>
          </a:ln>
        </p:spPr>
      </p:sp>
      <p:sp>
        <p:nvSpPr>
          <p:cNvPr id="9" name="Text 7"/>
          <p:cNvSpPr/>
          <p:nvPr/>
        </p:nvSpPr>
        <p:spPr>
          <a:xfrm>
            <a:off x="7818120" y="1874520"/>
            <a:ext cx="2560320" cy="658368"/>
          </a:xfrm>
          <a:prstGeom prst="roundRect">
            <a:avLst/>
          </a:prstGeom>
          <a:solidFill>
            <a:srgbClr val="F7FAFA"/>
          </a:solidFill>
          <a:ln w="10160">
            <a:solidFill>
              <a:srgbClr val="E5E7EB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algn="ctr" indent="0" marL="0">
              <a:spcAft>
                <a:spcPts val="100"/>
              </a:spcAft>
              <a:buNone/>
            </a:pPr>
            <a:r>
              <a:rPr lang="en-US" sz="1300" b="1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open data</a:t>
            </a:r>
            <a:endParaRPr lang="en-US" sz="1300" dirty="0"/>
          </a:p>
        </p:txBody>
      </p:sp>
      <p:sp>
        <p:nvSpPr>
          <p:cNvPr id="10" name="Text 8"/>
          <p:cNvSpPr/>
          <p:nvPr/>
        </p:nvSpPr>
        <p:spPr>
          <a:xfrm>
            <a:off x="841248" y="2971800"/>
            <a:ext cx="1828800" cy="658368"/>
          </a:xfrm>
          <a:prstGeom prst="roundRect">
            <a:avLst/>
          </a:prstGeom>
          <a:solidFill>
            <a:srgbClr val="F7F3E8"/>
          </a:solidFill>
          <a:ln w="10160">
            <a:solidFill>
              <a:srgbClr val="B8860B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algn="ctr" indent="0" marL="0">
              <a:spcAft>
                <a:spcPts val="100"/>
              </a:spcAft>
              <a:buNone/>
            </a:pPr>
            <a:r>
              <a:rPr lang="en-US" sz="1700" b="1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Sensible</a:t>
            </a:r>
            <a:endParaRPr lang="en-US" sz="1700" dirty="0"/>
          </a:p>
        </p:txBody>
      </p:sp>
      <p:sp>
        <p:nvSpPr>
          <p:cNvPr id="11" name="Text 9"/>
          <p:cNvSpPr/>
          <p:nvPr/>
        </p:nvSpPr>
        <p:spPr>
          <a:xfrm>
            <a:off x="3063240" y="3081528"/>
            <a:ext cx="3657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spcAft>
                <a:spcPts val="100"/>
              </a:spcAft>
              <a:buNone/>
            </a:pPr>
            <a:r>
              <a:rPr lang="en-US" sz="1500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contrôle d’accès + audit</a:t>
            </a:r>
            <a:endParaRPr lang="en-US" sz="1500" dirty="0"/>
          </a:p>
        </p:txBody>
      </p:sp>
      <p:sp>
        <p:nvSpPr>
          <p:cNvPr id="12" name="Shape 10"/>
          <p:cNvSpPr/>
          <p:nvPr/>
        </p:nvSpPr>
        <p:spPr>
          <a:xfrm>
            <a:off x="6903720" y="3300984"/>
            <a:ext cx="640080" cy="0"/>
          </a:xfrm>
          <a:prstGeom prst="line">
            <a:avLst/>
          </a:prstGeom>
          <a:noFill/>
          <a:ln w="16510">
            <a:solidFill>
              <a:srgbClr val="6B7280"/>
            </a:solidFill>
            <a:prstDash val="solid"/>
            <a:tailEnd type="triangle"/>
          </a:ln>
        </p:spPr>
      </p:sp>
      <p:sp>
        <p:nvSpPr>
          <p:cNvPr id="13" name="Text 11"/>
          <p:cNvSpPr/>
          <p:nvPr/>
        </p:nvSpPr>
        <p:spPr>
          <a:xfrm>
            <a:off x="7818120" y="2971800"/>
            <a:ext cx="2560320" cy="658368"/>
          </a:xfrm>
          <a:prstGeom prst="roundRect">
            <a:avLst/>
          </a:prstGeom>
          <a:solidFill>
            <a:srgbClr val="F7FAFA"/>
          </a:solidFill>
          <a:ln w="10160">
            <a:solidFill>
              <a:srgbClr val="E5E7EB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algn="ctr" indent="0" marL="0">
              <a:spcAft>
                <a:spcPts val="100"/>
              </a:spcAft>
              <a:buNone/>
            </a:pPr>
            <a:r>
              <a:rPr lang="en-US" sz="1300" b="1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usage contrôlé</a:t>
            </a:r>
            <a:endParaRPr lang="en-US" sz="1300" dirty="0"/>
          </a:p>
        </p:txBody>
      </p:sp>
      <p:sp>
        <p:nvSpPr>
          <p:cNvPr id="14" name="Text 12"/>
          <p:cNvSpPr/>
          <p:nvPr/>
        </p:nvSpPr>
        <p:spPr>
          <a:xfrm>
            <a:off x="841248" y="4069080"/>
            <a:ext cx="1828800" cy="658368"/>
          </a:xfrm>
          <a:prstGeom prst="roundRect">
            <a:avLst/>
          </a:prstGeom>
          <a:solidFill>
            <a:srgbClr val="EAF4EF"/>
          </a:solidFill>
          <a:ln w="10160">
            <a:solidFill>
              <a:srgbClr val="4E8F68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algn="ctr" indent="0" marL="0">
              <a:spcAft>
                <a:spcPts val="100"/>
              </a:spcAft>
              <a:buNone/>
            </a:pPr>
            <a:r>
              <a:rPr lang="en-US" sz="1700" b="1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Souveraine</a:t>
            </a:r>
            <a:endParaRPr lang="en-US" sz="1700" dirty="0"/>
          </a:p>
        </p:txBody>
      </p:sp>
      <p:sp>
        <p:nvSpPr>
          <p:cNvPr id="15" name="Text 13"/>
          <p:cNvSpPr/>
          <p:nvPr/>
        </p:nvSpPr>
        <p:spPr>
          <a:xfrm>
            <a:off x="3063240" y="4178808"/>
            <a:ext cx="3657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spcAft>
                <a:spcPts val="100"/>
              </a:spcAft>
              <a:buNone/>
            </a:pPr>
            <a:r>
              <a:rPr lang="en-US" sz="1500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chiffrement local + réversibilité</a:t>
            </a:r>
            <a:endParaRPr lang="en-US" sz="1500" dirty="0"/>
          </a:p>
        </p:txBody>
      </p:sp>
      <p:sp>
        <p:nvSpPr>
          <p:cNvPr id="16" name="Shape 14"/>
          <p:cNvSpPr/>
          <p:nvPr/>
        </p:nvSpPr>
        <p:spPr>
          <a:xfrm>
            <a:off x="6903720" y="4398264"/>
            <a:ext cx="640080" cy="0"/>
          </a:xfrm>
          <a:prstGeom prst="line">
            <a:avLst/>
          </a:prstGeom>
          <a:noFill/>
          <a:ln w="16510">
            <a:solidFill>
              <a:srgbClr val="6B7280"/>
            </a:solidFill>
            <a:prstDash val="solid"/>
            <a:tailEnd type="triangle"/>
          </a:ln>
        </p:spPr>
      </p:sp>
      <p:sp>
        <p:nvSpPr>
          <p:cNvPr id="17" name="Text 15"/>
          <p:cNvSpPr/>
          <p:nvPr/>
        </p:nvSpPr>
        <p:spPr>
          <a:xfrm>
            <a:off x="7818120" y="4069080"/>
            <a:ext cx="2560320" cy="658368"/>
          </a:xfrm>
          <a:prstGeom prst="roundRect">
            <a:avLst/>
          </a:prstGeom>
          <a:solidFill>
            <a:srgbClr val="F7FAFA"/>
          </a:solidFill>
          <a:ln w="10160">
            <a:solidFill>
              <a:srgbClr val="E5E7EB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algn="ctr" indent="0" marL="0">
              <a:spcAft>
                <a:spcPts val="100"/>
              </a:spcAft>
              <a:buNone/>
            </a:pPr>
            <a:r>
              <a:rPr lang="en-US" sz="1300" b="1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hébergement critique</a:t>
            </a:r>
            <a:endParaRPr lang="en-US" sz="1300" dirty="0"/>
          </a:p>
        </p:txBody>
      </p:sp>
      <p:sp>
        <p:nvSpPr>
          <p:cNvPr id="18" name="Text 16"/>
          <p:cNvSpPr/>
          <p:nvPr/>
        </p:nvSpPr>
        <p:spPr>
          <a:xfrm>
            <a:off x="868680" y="5394960"/>
            <a:ext cx="10149840" cy="420624"/>
          </a:xfrm>
          <a:prstGeom prst="roundRect">
            <a:avLst/>
          </a:prstGeom>
          <a:solidFill>
            <a:srgbClr val="F7FAFA"/>
          </a:solidFill>
          <a:ln w="12700">
            <a:solidFill>
              <a:srgbClr val="E5E7EB"/>
            </a:solidFill>
          </a:ln>
        </p:spPr>
        <p:txBody>
          <a:bodyPr wrap="square" lIns="1270" tIns="1270" rIns="1270" bIns="1270" rtlCol="0" anchor="t">
            <a:normAutofit/>
          </a:bodyPr>
          <a:lstStyle/>
          <a:p>
            <a:pPr algn="ctr" indent="0" marL="0">
              <a:spcAft>
                <a:spcPts val="100"/>
              </a:spcAft>
              <a:buNone/>
            </a:pPr>
            <a:r>
              <a:rPr lang="en-US" sz="1380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Principe de sécurité: les risques de juridiction sont traités par procédures légales, chiffrement, contrôle local et capacité de sortie.</a:t>
            </a:r>
            <a:endParaRPr lang="en-US" sz="1380" dirty="0"/>
          </a:p>
        </p:txBody>
      </p:sp>
      <p:sp>
        <p:nvSpPr>
          <p:cNvPr id="19" name="Text 17"/>
          <p:cNvSpPr/>
          <p:nvPr/>
        </p:nvSpPr>
        <p:spPr>
          <a:xfrm>
            <a:off x="530352" y="6565392"/>
            <a:ext cx="320040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680" dirty="0">
                <a:solidFill>
                  <a:srgbClr val="6B728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Version publique — 19 juin 2026</a:t>
            </a:r>
            <a:endParaRPr lang="en-US" sz="680" dirty="0"/>
          </a:p>
        </p:txBody>
      </p:sp>
      <p:sp>
        <p:nvSpPr>
          <p:cNvPr id="20" name="Text 18"/>
          <p:cNvSpPr/>
          <p:nvPr/>
        </p:nvSpPr>
        <p:spPr>
          <a:xfrm>
            <a:off x="7498080" y="6565392"/>
            <a:ext cx="374904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680" dirty="0">
                <a:solidFill>
                  <a:srgbClr val="6B728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Sources: S18, S19, S20</a:t>
            </a:r>
            <a:endParaRPr lang="en-US" sz="68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384280" y="6556248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700">
                <a:solidFill>
                  <a:srgbClr val="7A8A91"/>
                </a:solidFill>
                <a:latin typeface="Aptos"/>
                <a:ea typeface="Aptos"/>
                <a:cs typeface="Aptos"/>
              </a:defRPr>
            </a:lvl1pPr>
          </a:lstStyle>
          <a:p>
            <a:pPr algn="l"/>
            <a:fld id="{F7021451-1387-4CA6-816F-3879F97B5CBC}" type="slidenum">
              <a:rPr b="0" lang="en-US"/>
              <a:t>10</a:t>
            </a:fld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73152"/>
          </a:xfrm>
          <a:prstGeom prst="rect">
            <a:avLst/>
          </a:prstGeom>
          <a:solidFill>
            <a:srgbClr val="1F4E5F"/>
          </a:solidFill>
          <a:ln w="12700">
            <a:solidFill>
              <a:srgbClr val="1F4E5F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530352" y="164592"/>
            <a:ext cx="201168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50" b="1" dirty="0">
                <a:solidFill>
                  <a:srgbClr val="6B728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SABAI 2036</a:t>
            </a:r>
            <a:endParaRPr lang="en-US" sz="850" dirty="0"/>
          </a:p>
        </p:txBody>
      </p:sp>
      <p:sp>
        <p:nvSpPr>
          <p:cNvPr id="4" name="Text 2"/>
          <p:cNvSpPr/>
          <p:nvPr/>
        </p:nvSpPr>
        <p:spPr>
          <a:xfrm>
            <a:off x="530352" y="384048"/>
            <a:ext cx="10424160" cy="43891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indent="0" marL="0">
              <a:buNone/>
            </a:pPr>
            <a:r>
              <a:rPr lang="en-US" sz="2400" b="1" dirty="0">
                <a:solidFill>
                  <a:srgbClr val="173B45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Mission 3: énergie propre, eau et compute responsable</a:t>
            </a:r>
            <a:endParaRPr lang="en-US" sz="2400" dirty="0"/>
          </a:p>
        </p:txBody>
      </p:sp>
      <p:sp>
        <p:nvSpPr>
          <p:cNvPr id="5" name="Text 3"/>
          <p:cNvSpPr/>
          <p:nvPr/>
        </p:nvSpPr>
        <p:spPr>
          <a:xfrm>
            <a:off x="594360" y="1005840"/>
            <a:ext cx="96926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spcAft>
                <a:spcPts val="100"/>
              </a:spcAft>
              <a:buNone/>
            </a:pPr>
            <a:r>
              <a:rPr lang="en-US" sz="1700" b="1" dirty="0">
                <a:solidFill>
                  <a:srgbClr val="173B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Les charges critiques deviennent un actif public seulement si leurs contraintes locales sont publiées.</a:t>
            </a:r>
            <a:endParaRPr lang="en-US" sz="1700" dirty="0"/>
          </a:p>
        </p:txBody>
      </p:sp>
      <p:sp>
        <p:nvSpPr>
          <p:cNvPr id="6" name="Text 4"/>
          <p:cNvSpPr/>
          <p:nvPr/>
        </p:nvSpPr>
        <p:spPr>
          <a:xfrm>
            <a:off x="777240" y="1783080"/>
            <a:ext cx="1417320" cy="475488"/>
          </a:xfrm>
          <a:prstGeom prst="roundRect">
            <a:avLst/>
          </a:prstGeom>
          <a:solidFill>
            <a:srgbClr val="1F4E5F"/>
          </a:solidFill>
          <a:ln w="10160">
            <a:solidFill>
              <a:srgbClr val="1F4E5F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algn="ctr" indent="0" marL="0">
              <a:spcAft>
                <a:spcPts val="100"/>
              </a:spcAft>
              <a:buNone/>
            </a:pPr>
            <a:r>
              <a:rPr lang="en-US" sz="135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Énergie</a:t>
            </a:r>
            <a:endParaRPr lang="en-US" sz="1350" dirty="0"/>
          </a:p>
        </p:txBody>
      </p:sp>
      <p:sp>
        <p:nvSpPr>
          <p:cNvPr id="7" name="Text 5"/>
          <p:cNvSpPr/>
          <p:nvPr/>
        </p:nvSpPr>
        <p:spPr>
          <a:xfrm>
            <a:off x="2468880" y="1828800"/>
            <a:ext cx="48920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spcAft>
                <a:spcPts val="100"/>
              </a:spcAft>
              <a:buNone/>
            </a:pPr>
            <a:r>
              <a:rPr lang="en-US" sz="1350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contrat propre, réseau, stockage</a:t>
            </a:r>
            <a:endParaRPr lang="en-US" sz="1350" dirty="0"/>
          </a:p>
        </p:txBody>
      </p:sp>
      <p:sp>
        <p:nvSpPr>
          <p:cNvPr id="8" name="Text 6"/>
          <p:cNvSpPr/>
          <p:nvPr/>
        </p:nvSpPr>
        <p:spPr>
          <a:xfrm>
            <a:off x="7909560" y="1783080"/>
            <a:ext cx="1965960" cy="475488"/>
          </a:xfrm>
          <a:prstGeom prst="roundRect">
            <a:avLst/>
          </a:prstGeom>
          <a:solidFill>
            <a:srgbClr val="F7F3E8"/>
          </a:solidFill>
          <a:ln w="10160">
            <a:solidFill>
              <a:srgbClr val="B8860B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algn="ctr" indent="0" marL="0">
              <a:spcAft>
                <a:spcPts val="100"/>
              </a:spcAft>
              <a:buNone/>
            </a:pPr>
            <a:r>
              <a:rPr lang="en-US" sz="1250" b="1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go / pause</a:t>
            </a:r>
            <a:endParaRPr lang="en-US" sz="1250" dirty="0"/>
          </a:p>
        </p:txBody>
      </p:sp>
      <p:sp>
        <p:nvSpPr>
          <p:cNvPr id="9" name="Text 7"/>
          <p:cNvSpPr/>
          <p:nvPr/>
        </p:nvSpPr>
        <p:spPr>
          <a:xfrm>
            <a:off x="777240" y="2587752"/>
            <a:ext cx="1417320" cy="475488"/>
          </a:xfrm>
          <a:prstGeom prst="roundRect">
            <a:avLst/>
          </a:prstGeom>
          <a:solidFill>
            <a:srgbClr val="1F4E5F"/>
          </a:solidFill>
          <a:ln w="10160">
            <a:solidFill>
              <a:srgbClr val="1F4E5F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algn="ctr" indent="0" marL="0">
              <a:spcAft>
                <a:spcPts val="100"/>
              </a:spcAft>
              <a:buNone/>
            </a:pPr>
            <a:r>
              <a:rPr lang="en-US" sz="135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Eau</a:t>
            </a:r>
            <a:endParaRPr lang="en-US" sz="1350" dirty="0"/>
          </a:p>
        </p:txBody>
      </p:sp>
      <p:sp>
        <p:nvSpPr>
          <p:cNvPr id="10" name="Text 8"/>
          <p:cNvSpPr/>
          <p:nvPr/>
        </p:nvSpPr>
        <p:spPr>
          <a:xfrm>
            <a:off x="2468880" y="2633472"/>
            <a:ext cx="48920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spcAft>
                <a:spcPts val="100"/>
              </a:spcAft>
              <a:buNone/>
            </a:pPr>
            <a:r>
              <a:rPr lang="en-US" sz="1350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bilan bassin, recyclage, publication</a:t>
            </a:r>
            <a:endParaRPr lang="en-US" sz="1350" dirty="0"/>
          </a:p>
        </p:txBody>
      </p:sp>
      <p:sp>
        <p:nvSpPr>
          <p:cNvPr id="11" name="Text 9"/>
          <p:cNvSpPr/>
          <p:nvPr/>
        </p:nvSpPr>
        <p:spPr>
          <a:xfrm>
            <a:off x="7909560" y="2587752"/>
            <a:ext cx="1965960" cy="475488"/>
          </a:xfrm>
          <a:prstGeom prst="roundRect">
            <a:avLst/>
          </a:prstGeom>
          <a:solidFill>
            <a:srgbClr val="F7F3E8"/>
          </a:solidFill>
          <a:ln w="10160">
            <a:solidFill>
              <a:srgbClr val="B8860B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algn="ctr" indent="0" marL="0">
              <a:spcAft>
                <a:spcPts val="100"/>
              </a:spcAft>
              <a:buNone/>
            </a:pPr>
            <a:r>
              <a:rPr lang="en-US" sz="1250" b="1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go / pause</a:t>
            </a:r>
            <a:endParaRPr lang="en-US" sz="1250" dirty="0"/>
          </a:p>
        </p:txBody>
      </p:sp>
      <p:sp>
        <p:nvSpPr>
          <p:cNvPr id="12" name="Text 10"/>
          <p:cNvSpPr/>
          <p:nvPr/>
        </p:nvSpPr>
        <p:spPr>
          <a:xfrm>
            <a:off x="777240" y="3392424"/>
            <a:ext cx="1417320" cy="475488"/>
          </a:xfrm>
          <a:prstGeom prst="roundRect">
            <a:avLst/>
          </a:prstGeom>
          <a:solidFill>
            <a:srgbClr val="1F4E5F"/>
          </a:solidFill>
          <a:ln w="10160">
            <a:solidFill>
              <a:srgbClr val="1F4E5F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algn="ctr" indent="0" marL="0">
              <a:spcAft>
                <a:spcPts val="100"/>
              </a:spcAft>
              <a:buNone/>
            </a:pPr>
            <a:r>
              <a:rPr lang="en-US" sz="135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Emplois</a:t>
            </a:r>
            <a:endParaRPr lang="en-US" sz="1350" dirty="0"/>
          </a:p>
        </p:txBody>
      </p:sp>
      <p:sp>
        <p:nvSpPr>
          <p:cNvPr id="13" name="Text 11"/>
          <p:cNvSpPr/>
          <p:nvPr/>
        </p:nvSpPr>
        <p:spPr>
          <a:xfrm>
            <a:off x="2468880" y="3438144"/>
            <a:ext cx="48920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spcAft>
                <a:spcPts val="100"/>
              </a:spcAft>
              <a:buNone/>
            </a:pPr>
            <a:r>
              <a:rPr lang="en-US" sz="1350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directs, construction, fournisseurs</a:t>
            </a:r>
            <a:endParaRPr lang="en-US" sz="1350" dirty="0"/>
          </a:p>
        </p:txBody>
      </p:sp>
      <p:sp>
        <p:nvSpPr>
          <p:cNvPr id="14" name="Text 12"/>
          <p:cNvSpPr/>
          <p:nvPr/>
        </p:nvSpPr>
        <p:spPr>
          <a:xfrm>
            <a:off x="7909560" y="3392424"/>
            <a:ext cx="1965960" cy="475488"/>
          </a:xfrm>
          <a:prstGeom prst="roundRect">
            <a:avLst/>
          </a:prstGeom>
          <a:solidFill>
            <a:srgbClr val="EAF4F6"/>
          </a:solidFill>
          <a:ln w="10160">
            <a:solidFill>
              <a:srgbClr val="1F4E5F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algn="ctr" indent="0" marL="0">
              <a:spcAft>
                <a:spcPts val="100"/>
              </a:spcAft>
              <a:buNone/>
            </a:pPr>
            <a:r>
              <a:rPr lang="en-US" sz="1250" b="1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séparés</a:t>
            </a:r>
            <a:endParaRPr lang="en-US" sz="1250" dirty="0"/>
          </a:p>
        </p:txBody>
      </p:sp>
      <p:sp>
        <p:nvSpPr>
          <p:cNvPr id="15" name="Text 13"/>
          <p:cNvSpPr/>
          <p:nvPr/>
        </p:nvSpPr>
        <p:spPr>
          <a:xfrm>
            <a:off x="777240" y="4197096"/>
            <a:ext cx="1417320" cy="475488"/>
          </a:xfrm>
          <a:prstGeom prst="roundRect">
            <a:avLst/>
          </a:prstGeom>
          <a:solidFill>
            <a:srgbClr val="1F4E5F"/>
          </a:solidFill>
          <a:ln w="10160">
            <a:solidFill>
              <a:srgbClr val="1F4E5F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algn="ctr" indent="0" marL="0">
              <a:spcAft>
                <a:spcPts val="100"/>
              </a:spcAft>
              <a:buNone/>
            </a:pPr>
            <a:r>
              <a:rPr lang="en-US" sz="135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Compétences</a:t>
            </a:r>
            <a:endParaRPr lang="en-US" sz="1350" dirty="0"/>
          </a:p>
        </p:txBody>
      </p:sp>
      <p:sp>
        <p:nvSpPr>
          <p:cNvPr id="16" name="Text 14"/>
          <p:cNvSpPr/>
          <p:nvPr/>
        </p:nvSpPr>
        <p:spPr>
          <a:xfrm>
            <a:off x="2468880" y="4242816"/>
            <a:ext cx="48920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spcAft>
                <a:spcPts val="100"/>
              </a:spcAft>
              <a:buNone/>
            </a:pPr>
            <a:r>
              <a:rPr lang="en-US" sz="1350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formation locale, clauses de transfert</a:t>
            </a:r>
            <a:endParaRPr lang="en-US" sz="1350" dirty="0"/>
          </a:p>
        </p:txBody>
      </p:sp>
      <p:sp>
        <p:nvSpPr>
          <p:cNvPr id="17" name="Text 15"/>
          <p:cNvSpPr/>
          <p:nvPr/>
        </p:nvSpPr>
        <p:spPr>
          <a:xfrm>
            <a:off x="7909560" y="4197096"/>
            <a:ext cx="1965960" cy="475488"/>
          </a:xfrm>
          <a:prstGeom prst="roundRect">
            <a:avLst/>
          </a:prstGeom>
          <a:solidFill>
            <a:srgbClr val="EAF4F6"/>
          </a:solidFill>
          <a:ln w="10160">
            <a:solidFill>
              <a:srgbClr val="1F4E5F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algn="ctr" indent="0" marL="0">
              <a:spcAft>
                <a:spcPts val="100"/>
              </a:spcAft>
              <a:buNone/>
            </a:pPr>
            <a:r>
              <a:rPr lang="en-US" sz="1250" b="1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obligatoires</a:t>
            </a:r>
            <a:endParaRPr lang="en-US" sz="1250" dirty="0"/>
          </a:p>
        </p:txBody>
      </p:sp>
      <p:sp>
        <p:nvSpPr>
          <p:cNvPr id="18" name="Text 16"/>
          <p:cNvSpPr/>
          <p:nvPr/>
        </p:nvSpPr>
        <p:spPr>
          <a:xfrm>
            <a:off x="960120" y="5074920"/>
            <a:ext cx="4663440" cy="822960"/>
          </a:xfrm>
          <a:prstGeom prst="roundRect">
            <a:avLst/>
          </a:prstGeom>
          <a:solidFill>
            <a:srgbClr val="F7FAFA"/>
          </a:solidFill>
          <a:ln w="10160">
            <a:solidFill>
              <a:srgbClr val="E5E7EB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algn="ctr" indent="0" marL="0">
              <a:spcAft>
                <a:spcPts val="100"/>
              </a:spcAft>
              <a:buNone/>
            </a:pPr>
            <a:r>
              <a:rPr lang="en-US" sz="1400" b="1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Permis conditionné</a:t>
            </a:r>
            <a:endParaRPr lang="en-US" sz="1400" dirty="0"/>
          </a:p>
          <a:p>
            <a:pPr algn="ctr" indent="0" marL="0">
              <a:spcAft>
                <a:spcPts val="100"/>
              </a:spcAft>
              <a:buNone/>
            </a:pPr>
            <a:r>
              <a:rPr lang="en-US" sz="1400" b="1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aucune extension si deux jalons consécutifs sont manqués.</a:t>
            </a:r>
            <a:endParaRPr lang="en-US" sz="1400" dirty="0"/>
          </a:p>
        </p:txBody>
      </p:sp>
      <p:sp>
        <p:nvSpPr>
          <p:cNvPr id="19" name="Text 17"/>
          <p:cNvSpPr/>
          <p:nvPr/>
        </p:nvSpPr>
        <p:spPr>
          <a:xfrm>
            <a:off x="6537960" y="5074920"/>
            <a:ext cx="4663440" cy="822960"/>
          </a:xfrm>
          <a:prstGeom prst="roundRect">
            <a:avLst/>
          </a:prstGeom>
          <a:solidFill>
            <a:srgbClr val="F7FAFA"/>
          </a:solidFill>
          <a:ln w="10160">
            <a:solidFill>
              <a:srgbClr val="E5E7EB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algn="ctr" indent="0" marL="0">
              <a:spcAft>
                <a:spcPts val="100"/>
              </a:spcAft>
              <a:buNone/>
            </a:pPr>
            <a:r>
              <a:rPr lang="en-US" sz="1400" b="1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Publication trimestrielle</a:t>
            </a:r>
            <a:endParaRPr lang="en-US" sz="1400" dirty="0"/>
          </a:p>
          <a:p>
            <a:pPr algn="ctr" indent="0" marL="0">
              <a:spcAft>
                <a:spcPts val="100"/>
              </a:spcAft>
              <a:buNone/>
            </a:pPr>
            <a:r>
              <a:rPr lang="en-US" sz="1400" b="1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énergie, eau, emplois directs, formation, fournisseurs.</a:t>
            </a:r>
            <a:endParaRPr lang="en-US" sz="1400" dirty="0"/>
          </a:p>
        </p:txBody>
      </p:sp>
      <p:sp>
        <p:nvSpPr>
          <p:cNvPr id="20" name="Text 18"/>
          <p:cNvSpPr/>
          <p:nvPr/>
        </p:nvSpPr>
        <p:spPr>
          <a:xfrm>
            <a:off x="530352" y="6565392"/>
            <a:ext cx="320040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680" dirty="0">
                <a:solidFill>
                  <a:srgbClr val="6B728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Version publique — 19 juin 2026</a:t>
            </a:r>
            <a:endParaRPr lang="en-US" sz="680" dirty="0"/>
          </a:p>
        </p:txBody>
      </p:sp>
      <p:sp>
        <p:nvSpPr>
          <p:cNvPr id="21" name="Text 19"/>
          <p:cNvSpPr/>
          <p:nvPr/>
        </p:nvSpPr>
        <p:spPr>
          <a:xfrm>
            <a:off x="7498080" y="6565392"/>
            <a:ext cx="374904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680" dirty="0">
                <a:solidFill>
                  <a:srgbClr val="6B728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Sources: S10–S13, S17</a:t>
            </a:r>
            <a:endParaRPr lang="en-US" sz="68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384280" y="6556248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700">
                <a:solidFill>
                  <a:srgbClr val="7A8A91"/>
                </a:solidFill>
                <a:latin typeface="Aptos"/>
                <a:ea typeface="Aptos"/>
                <a:cs typeface="Aptos"/>
              </a:defRPr>
            </a:lvl1pPr>
          </a:lstStyle>
          <a:p>
            <a:pPr algn="l"/>
            <a:fld id="{F7021451-1387-4CA6-816F-3879F97B5CBC}" type="slidenum">
              <a:rPr b="0" lang="en-US"/>
              <a:t>11</a:t>
            </a:fld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73152"/>
          </a:xfrm>
          <a:prstGeom prst="rect">
            <a:avLst/>
          </a:prstGeom>
          <a:solidFill>
            <a:srgbClr val="1F4E5F"/>
          </a:solidFill>
          <a:ln w="12700">
            <a:solidFill>
              <a:srgbClr val="1F4E5F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530352" y="164592"/>
            <a:ext cx="201168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50" b="1" dirty="0">
                <a:solidFill>
                  <a:srgbClr val="6B728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SABAI 2036</a:t>
            </a:r>
            <a:endParaRPr lang="en-US" sz="850" dirty="0"/>
          </a:p>
        </p:txBody>
      </p:sp>
      <p:sp>
        <p:nvSpPr>
          <p:cNvPr id="4" name="Text 2"/>
          <p:cNvSpPr/>
          <p:nvPr/>
        </p:nvSpPr>
        <p:spPr>
          <a:xfrm>
            <a:off x="530352" y="384048"/>
            <a:ext cx="10424160" cy="43891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indent="0" marL="0">
              <a:buNone/>
            </a:pPr>
            <a:r>
              <a:rPr lang="en-US" sz="2400" b="1" dirty="0">
                <a:solidFill>
                  <a:srgbClr val="173B45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Mission 6: transparence, fiscalité et confiance</a:t>
            </a:r>
            <a:endParaRPr lang="en-US" sz="2400" dirty="0"/>
          </a:p>
        </p:txBody>
      </p:sp>
      <p:sp>
        <p:nvSpPr>
          <p:cNvPr id="5" name="Text 3"/>
          <p:cNvSpPr/>
          <p:nvPr/>
        </p:nvSpPr>
        <p:spPr>
          <a:xfrm>
            <a:off x="594360" y="1005840"/>
            <a:ext cx="841248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spcAft>
                <a:spcPts val="100"/>
              </a:spcAft>
              <a:buNone/>
            </a:pPr>
            <a:r>
              <a:rPr lang="en-US" sz="1800" b="1" dirty="0">
                <a:solidFill>
                  <a:srgbClr val="173B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Le sujet public est la confiance: publier les statuts, pas accuser.</a:t>
            </a:r>
            <a:endParaRPr lang="en-US" sz="1800" dirty="0"/>
          </a:p>
        </p:txBody>
      </p:sp>
      <p:sp>
        <p:nvSpPr>
          <p:cNvPr id="6" name="Text 4"/>
          <p:cNvSpPr/>
          <p:nvPr/>
        </p:nvSpPr>
        <p:spPr>
          <a:xfrm>
            <a:off x="566928" y="1874520"/>
            <a:ext cx="1508760" cy="960120"/>
          </a:xfrm>
          <a:prstGeom prst="roundRect">
            <a:avLst/>
          </a:prstGeom>
          <a:solidFill>
            <a:srgbClr val="EAF4F6"/>
          </a:solidFill>
          <a:ln w="10160">
            <a:solidFill>
              <a:srgbClr val="1F4E5F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algn="ctr" indent="0" marL="0">
              <a:spcAft>
                <a:spcPts val="100"/>
              </a:spcAft>
              <a:buNone/>
            </a:pPr>
            <a:r>
              <a:rPr lang="en-US" sz="1080" b="1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Projet</a:t>
            </a:r>
            <a:endParaRPr lang="en-US" sz="1080" dirty="0"/>
          </a:p>
          <a:p>
            <a:pPr algn="ctr" indent="0" marL="0">
              <a:spcAft>
                <a:spcPts val="100"/>
              </a:spcAft>
              <a:buNone/>
            </a:pPr>
            <a:r>
              <a:rPr lang="en-US" sz="1080" b="1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identité, porteur déclaré</a:t>
            </a:r>
            <a:endParaRPr lang="en-US" sz="1080" dirty="0"/>
          </a:p>
        </p:txBody>
      </p:sp>
      <p:sp>
        <p:nvSpPr>
          <p:cNvPr id="7" name="Text 5"/>
          <p:cNvSpPr/>
          <p:nvPr/>
        </p:nvSpPr>
        <p:spPr>
          <a:xfrm>
            <a:off x="2468880" y="1874520"/>
            <a:ext cx="1508760" cy="960120"/>
          </a:xfrm>
          <a:prstGeom prst="roundRect">
            <a:avLst/>
          </a:prstGeom>
          <a:solidFill>
            <a:srgbClr val="F7FAFA"/>
          </a:solidFill>
          <a:ln w="10160">
            <a:solidFill>
              <a:srgbClr val="1F4E5F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algn="ctr" indent="0" marL="0">
              <a:spcAft>
                <a:spcPts val="100"/>
              </a:spcAft>
              <a:buNone/>
            </a:pPr>
            <a:r>
              <a:rPr lang="en-US" sz="1080" b="1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Statut</a:t>
            </a:r>
            <a:endParaRPr lang="en-US" sz="1080" dirty="0"/>
          </a:p>
          <a:p>
            <a:pPr algn="ctr" indent="0" marL="0">
              <a:spcAft>
                <a:spcPts val="100"/>
              </a:spcAft>
              <a:buNone/>
            </a:pPr>
            <a:r>
              <a:rPr lang="en-US" sz="1080" b="1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date + catégorie</a:t>
            </a:r>
            <a:endParaRPr lang="en-US" sz="1080" dirty="0"/>
          </a:p>
        </p:txBody>
      </p:sp>
      <p:sp>
        <p:nvSpPr>
          <p:cNvPr id="8" name="Text 6"/>
          <p:cNvSpPr/>
          <p:nvPr/>
        </p:nvSpPr>
        <p:spPr>
          <a:xfrm>
            <a:off x="4370832" y="1874520"/>
            <a:ext cx="1508760" cy="960120"/>
          </a:xfrm>
          <a:prstGeom prst="roundRect">
            <a:avLst/>
          </a:prstGeom>
          <a:solidFill>
            <a:srgbClr val="EAF4F6"/>
          </a:solidFill>
          <a:ln w="10160">
            <a:solidFill>
              <a:srgbClr val="1F4E5F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algn="ctr" indent="0" marL="0">
              <a:spcAft>
                <a:spcPts val="100"/>
              </a:spcAft>
              <a:buNone/>
            </a:pPr>
            <a:r>
              <a:rPr lang="en-US" sz="1080" b="1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Argent</a:t>
            </a:r>
            <a:endParaRPr lang="en-US" sz="1080" dirty="0"/>
          </a:p>
          <a:p>
            <a:pPr algn="ctr" indent="0" marL="0">
              <a:spcAft>
                <a:spcPts val="100"/>
              </a:spcAft>
              <a:buNone/>
            </a:pPr>
            <a:r>
              <a:rPr lang="en-US" sz="1080" b="1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annoncé / dépensé</a:t>
            </a:r>
            <a:endParaRPr lang="en-US" sz="1080" dirty="0"/>
          </a:p>
        </p:txBody>
      </p:sp>
      <p:sp>
        <p:nvSpPr>
          <p:cNvPr id="9" name="Text 7"/>
          <p:cNvSpPr/>
          <p:nvPr/>
        </p:nvSpPr>
        <p:spPr>
          <a:xfrm>
            <a:off x="6272784" y="1874520"/>
            <a:ext cx="1508760" cy="960120"/>
          </a:xfrm>
          <a:prstGeom prst="roundRect">
            <a:avLst/>
          </a:prstGeom>
          <a:solidFill>
            <a:srgbClr val="F7FAFA"/>
          </a:solidFill>
          <a:ln w="10160">
            <a:solidFill>
              <a:srgbClr val="1F4E5F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algn="ctr" indent="0" marL="0">
              <a:spcAft>
                <a:spcPts val="100"/>
              </a:spcAft>
              <a:buNone/>
            </a:pPr>
            <a:r>
              <a:rPr lang="en-US" sz="1080" b="1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Capacité</a:t>
            </a:r>
            <a:endParaRPr lang="en-US" sz="1080" dirty="0"/>
          </a:p>
          <a:p>
            <a:pPr algn="ctr" indent="0" marL="0">
              <a:spcAft>
                <a:spcPts val="100"/>
              </a:spcAft>
              <a:buNone/>
            </a:pPr>
            <a:r>
              <a:rPr lang="en-US" sz="1080" b="1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MW, eau, emplois</a:t>
            </a:r>
            <a:endParaRPr lang="en-US" sz="1080" dirty="0"/>
          </a:p>
        </p:txBody>
      </p:sp>
      <p:sp>
        <p:nvSpPr>
          <p:cNvPr id="10" name="Text 8"/>
          <p:cNvSpPr/>
          <p:nvPr/>
        </p:nvSpPr>
        <p:spPr>
          <a:xfrm>
            <a:off x="8174736" y="1874520"/>
            <a:ext cx="1508760" cy="960120"/>
          </a:xfrm>
          <a:prstGeom prst="roundRect">
            <a:avLst/>
          </a:prstGeom>
          <a:solidFill>
            <a:srgbClr val="EAF4F6"/>
          </a:solidFill>
          <a:ln w="10160">
            <a:solidFill>
              <a:srgbClr val="1F4E5F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algn="ctr" indent="0" marL="0">
              <a:spcAft>
                <a:spcPts val="100"/>
              </a:spcAft>
              <a:buNone/>
            </a:pPr>
            <a:r>
              <a:rPr lang="en-US" sz="1080" b="1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Contrats</a:t>
            </a:r>
            <a:endParaRPr lang="en-US" sz="1080" dirty="0"/>
          </a:p>
          <a:p>
            <a:pPr algn="ctr" indent="0" marL="0">
              <a:spcAft>
                <a:spcPts val="100"/>
              </a:spcAft>
              <a:buNone/>
            </a:pPr>
            <a:r>
              <a:rPr lang="en-US" sz="1080" b="1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clauses + bénéficiaires effectifs</a:t>
            </a:r>
            <a:endParaRPr lang="en-US" sz="1080" dirty="0"/>
          </a:p>
        </p:txBody>
      </p:sp>
      <p:sp>
        <p:nvSpPr>
          <p:cNvPr id="11" name="Text 9"/>
          <p:cNvSpPr/>
          <p:nvPr/>
        </p:nvSpPr>
        <p:spPr>
          <a:xfrm>
            <a:off x="10076688" y="1874520"/>
            <a:ext cx="1508760" cy="960120"/>
          </a:xfrm>
          <a:prstGeom prst="roundRect">
            <a:avLst/>
          </a:prstGeom>
          <a:solidFill>
            <a:srgbClr val="F7FAFA"/>
          </a:solidFill>
          <a:ln w="10160">
            <a:solidFill>
              <a:srgbClr val="1F4E5F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algn="ctr" indent="0" marL="0">
              <a:spcAft>
                <a:spcPts val="100"/>
              </a:spcAft>
              <a:buNone/>
            </a:pPr>
            <a:r>
              <a:rPr lang="en-US" sz="1080" b="1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Résultat</a:t>
            </a:r>
            <a:endParaRPr lang="en-US" sz="1080" dirty="0"/>
          </a:p>
          <a:p>
            <a:pPr algn="ctr" indent="0" marL="0">
              <a:spcAft>
                <a:spcPts val="100"/>
              </a:spcAft>
              <a:buNone/>
            </a:pPr>
            <a:r>
              <a:rPr lang="en-US" sz="1080" b="1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KPI publics</a:t>
            </a:r>
            <a:endParaRPr lang="en-US" sz="1080" dirty="0"/>
          </a:p>
        </p:txBody>
      </p:sp>
      <p:sp>
        <p:nvSpPr>
          <p:cNvPr id="12" name="Text 10"/>
          <p:cNvSpPr/>
          <p:nvPr/>
        </p:nvSpPr>
        <p:spPr>
          <a:xfrm>
            <a:off x="731520" y="3794760"/>
            <a:ext cx="5120640" cy="914400"/>
          </a:xfrm>
          <a:prstGeom prst="roundRect">
            <a:avLst/>
          </a:prstGeom>
          <a:solidFill>
            <a:srgbClr val="F7F3E8"/>
          </a:solidFill>
          <a:ln w="12700">
            <a:solidFill>
              <a:srgbClr val="B8860B"/>
            </a:solidFill>
          </a:ln>
        </p:spPr>
        <p:txBody>
          <a:bodyPr wrap="square" lIns="1778" tIns="1778" rIns="1778" bIns="1778" rtlCol="0" anchor="t">
            <a:normAutofit/>
          </a:bodyPr>
          <a:lstStyle/>
          <a:p>
            <a:pPr algn="l" indent="0" marL="0">
              <a:spcAft>
                <a:spcPts val="100"/>
              </a:spcAft>
              <a:buNone/>
            </a:pPr>
            <a:r>
              <a:rPr lang="en-US" sz="1500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Fiscalité: élargir l’assiette, améliorer la conformité, évaluer les dépenses fiscales et éviter les promesses non financées.</a:t>
            </a:r>
            <a:endParaRPr lang="en-US" sz="1500" dirty="0"/>
          </a:p>
        </p:txBody>
      </p:sp>
      <p:sp>
        <p:nvSpPr>
          <p:cNvPr id="13" name="Text 11"/>
          <p:cNvSpPr/>
          <p:nvPr/>
        </p:nvSpPr>
        <p:spPr>
          <a:xfrm>
            <a:off x="6355080" y="3794760"/>
            <a:ext cx="5120640" cy="914400"/>
          </a:xfrm>
          <a:prstGeom prst="roundRect">
            <a:avLst/>
          </a:prstGeom>
          <a:solidFill>
            <a:srgbClr val="EAF4EF"/>
          </a:solidFill>
          <a:ln w="12700">
            <a:solidFill>
              <a:srgbClr val="4E8F68"/>
            </a:solidFill>
          </a:ln>
        </p:spPr>
        <p:txBody>
          <a:bodyPr wrap="square" lIns="1778" tIns="1778" rIns="1778" bIns="1778" rtlCol="0" anchor="t">
            <a:normAutofit/>
          </a:bodyPr>
          <a:lstStyle/>
          <a:p>
            <a:pPr algn="l" indent="0" marL="0">
              <a:spcAft>
                <a:spcPts val="100"/>
              </a:spcAft>
              <a:buNone/>
            </a:pPr>
            <a:r>
              <a:rPr lang="en-US" sz="1500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Intégrité: publier les bénéficiaires effectifs comme norme de transparence; ne pas inférer ce qui n’est pas prouvé.</a:t>
            </a:r>
            <a:endParaRPr lang="en-US" sz="1500" dirty="0"/>
          </a:p>
        </p:txBody>
      </p:sp>
      <p:sp>
        <p:nvSpPr>
          <p:cNvPr id="14" name="Text 12"/>
          <p:cNvSpPr/>
          <p:nvPr/>
        </p:nvSpPr>
        <p:spPr>
          <a:xfrm>
            <a:off x="530352" y="6565392"/>
            <a:ext cx="320040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680" dirty="0">
                <a:solidFill>
                  <a:srgbClr val="6B728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Version publique — 19 juin 2026</a:t>
            </a:r>
            <a:endParaRPr lang="en-US" sz="680" dirty="0"/>
          </a:p>
        </p:txBody>
      </p:sp>
      <p:sp>
        <p:nvSpPr>
          <p:cNvPr id="15" name="Text 13"/>
          <p:cNvSpPr/>
          <p:nvPr/>
        </p:nvSpPr>
        <p:spPr>
          <a:xfrm>
            <a:off x="7498080" y="6565392"/>
            <a:ext cx="374904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680" dirty="0">
                <a:solidFill>
                  <a:srgbClr val="6B728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Sources: S27, S28, S29</a:t>
            </a:r>
            <a:endParaRPr lang="en-US" sz="68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384280" y="6556248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700">
                <a:solidFill>
                  <a:srgbClr val="7A8A91"/>
                </a:solidFill>
                <a:latin typeface="Aptos"/>
                <a:ea typeface="Aptos"/>
                <a:cs typeface="Aptos"/>
              </a:defRPr>
            </a:lvl1pPr>
          </a:lstStyle>
          <a:p>
            <a:pPr algn="l"/>
            <a:fld id="{F7021451-1387-4CA6-816F-3879F97B5CBC}" type="slidenum">
              <a:rPr b="0" lang="en-US"/>
              <a:t>12</a:t>
            </a:fld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73152"/>
          </a:xfrm>
          <a:prstGeom prst="rect">
            <a:avLst/>
          </a:prstGeom>
          <a:solidFill>
            <a:srgbClr val="1F4E5F"/>
          </a:solidFill>
          <a:ln w="12700">
            <a:solidFill>
              <a:srgbClr val="1F4E5F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530352" y="164592"/>
            <a:ext cx="201168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50" b="1" dirty="0">
                <a:solidFill>
                  <a:srgbClr val="6B728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SABAI 2036</a:t>
            </a:r>
            <a:endParaRPr lang="en-US" sz="850" dirty="0"/>
          </a:p>
        </p:txBody>
      </p:sp>
      <p:sp>
        <p:nvSpPr>
          <p:cNvPr id="4" name="Text 2"/>
          <p:cNvSpPr/>
          <p:nvPr/>
        </p:nvSpPr>
        <p:spPr>
          <a:xfrm>
            <a:off x="530352" y="384048"/>
            <a:ext cx="10424160" cy="43891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indent="0" marL="0">
              <a:buNone/>
            </a:pPr>
            <a:r>
              <a:rPr lang="en-US" sz="2400" b="1" dirty="0">
                <a:solidFill>
                  <a:srgbClr val="173B45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Data centers: opportunité, mais garde-fous obligatoires</a:t>
            </a:r>
            <a:endParaRPr lang="en-US" sz="2400" dirty="0"/>
          </a:p>
        </p:txBody>
      </p:sp>
      <p:sp>
        <p:nvSpPr>
          <p:cNvPr id="5" name="Text 3"/>
          <p:cNvSpPr/>
          <p:nvPr/>
        </p:nvSpPr>
        <p:spPr>
          <a:xfrm>
            <a:off x="594360" y="987552"/>
            <a:ext cx="10332720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spcAft>
                <a:spcPts val="100"/>
              </a:spcAft>
              <a:buNone/>
            </a:pPr>
            <a:r>
              <a:rPr lang="en-US" sz="1700" b="1" dirty="0">
                <a:solidFill>
                  <a:srgbClr val="173B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Un site capitalistique peut renforcer l’infrastructure — ou créer un écart de perception si les emplois sont mal qualifiés.</a:t>
            </a:r>
            <a:endParaRPr lang="en-US" sz="1700" dirty="0"/>
          </a:p>
        </p:txBody>
      </p:sp>
      <p:sp>
        <p:nvSpPr>
          <p:cNvPr id="6" name="Text 4"/>
          <p:cNvSpPr/>
          <p:nvPr/>
        </p:nvSpPr>
        <p:spPr>
          <a:xfrm>
            <a:off x="713232" y="1874520"/>
            <a:ext cx="2240280" cy="914400"/>
          </a:xfrm>
          <a:prstGeom prst="roundRect">
            <a:avLst/>
          </a:prstGeom>
          <a:solidFill>
            <a:srgbClr val="F7F3E8"/>
          </a:solidFill>
          <a:ln w="10160">
            <a:solidFill>
              <a:srgbClr val="B8860B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algn="ctr" indent="0" marL="0">
              <a:spcAft>
                <a:spcPts val="100"/>
              </a:spcAft>
              <a:buNone/>
            </a:pPr>
            <a:r>
              <a:rPr lang="en-US" sz="1350" b="1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Exploitation</a:t>
            </a:r>
            <a:endParaRPr lang="en-US" sz="1350" dirty="0"/>
          </a:p>
          <a:p>
            <a:pPr algn="ctr" indent="0" marL="0">
              <a:spcAft>
                <a:spcPts val="100"/>
              </a:spcAft>
              <a:buNone/>
            </a:pPr>
            <a:r>
              <a:rPr lang="en-US" sz="1350" b="1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~50–200 emplois directs</a:t>
            </a:r>
            <a:endParaRPr lang="en-US" sz="1350" dirty="0"/>
          </a:p>
        </p:txBody>
      </p:sp>
      <p:sp>
        <p:nvSpPr>
          <p:cNvPr id="7" name="Text 5"/>
          <p:cNvSpPr/>
          <p:nvPr/>
        </p:nvSpPr>
        <p:spPr>
          <a:xfrm>
            <a:off x="713232" y="2907792"/>
            <a:ext cx="2240280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spcAft>
                <a:spcPts val="100"/>
              </a:spcAft>
              <a:buNone/>
            </a:pPr>
            <a:r>
              <a:rPr lang="en-US" sz="1150" dirty="0">
                <a:solidFill>
                  <a:srgbClr val="6B728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à publier séparément</a:t>
            </a:r>
            <a:endParaRPr lang="en-US" sz="1150" dirty="0"/>
          </a:p>
        </p:txBody>
      </p:sp>
      <p:sp>
        <p:nvSpPr>
          <p:cNvPr id="8" name="Text 6"/>
          <p:cNvSpPr/>
          <p:nvPr/>
        </p:nvSpPr>
        <p:spPr>
          <a:xfrm>
            <a:off x="3547872" y="1874520"/>
            <a:ext cx="2240280" cy="914400"/>
          </a:xfrm>
          <a:prstGeom prst="roundRect">
            <a:avLst/>
          </a:prstGeom>
          <a:solidFill>
            <a:srgbClr val="EAF4F6"/>
          </a:solidFill>
          <a:ln w="10160">
            <a:solidFill>
              <a:srgbClr val="1F4E5F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algn="ctr" indent="0" marL="0">
              <a:spcAft>
                <a:spcPts val="100"/>
              </a:spcAft>
              <a:buNone/>
            </a:pPr>
            <a:r>
              <a:rPr lang="en-US" sz="1350" b="1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Construction</a:t>
            </a:r>
            <a:endParaRPr lang="en-US" sz="1350" dirty="0"/>
          </a:p>
          <a:p>
            <a:pPr algn="ctr" indent="0" marL="0">
              <a:spcAft>
                <a:spcPts val="100"/>
              </a:spcAft>
              <a:buNone/>
            </a:pPr>
            <a:r>
              <a:rPr lang="en-US" sz="1350" b="1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pic temporaire</a:t>
            </a:r>
            <a:endParaRPr lang="en-US" sz="1350" dirty="0"/>
          </a:p>
        </p:txBody>
      </p:sp>
      <p:sp>
        <p:nvSpPr>
          <p:cNvPr id="9" name="Text 7"/>
          <p:cNvSpPr/>
          <p:nvPr/>
        </p:nvSpPr>
        <p:spPr>
          <a:xfrm>
            <a:off x="3547872" y="2907792"/>
            <a:ext cx="2240280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spcAft>
                <a:spcPts val="100"/>
              </a:spcAft>
              <a:buNone/>
            </a:pPr>
            <a:r>
              <a:rPr lang="en-US" sz="1150" dirty="0">
                <a:solidFill>
                  <a:srgbClr val="6B728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durée et sous-traitance</a:t>
            </a:r>
            <a:endParaRPr lang="en-US" sz="1150" dirty="0"/>
          </a:p>
        </p:txBody>
      </p:sp>
      <p:sp>
        <p:nvSpPr>
          <p:cNvPr id="10" name="Text 8"/>
          <p:cNvSpPr/>
          <p:nvPr/>
        </p:nvSpPr>
        <p:spPr>
          <a:xfrm>
            <a:off x="6382512" y="1874520"/>
            <a:ext cx="2240280" cy="914400"/>
          </a:xfrm>
          <a:prstGeom prst="roundRect">
            <a:avLst/>
          </a:prstGeom>
          <a:solidFill>
            <a:srgbClr val="EAF4F6"/>
          </a:solidFill>
          <a:ln w="10160">
            <a:solidFill>
              <a:srgbClr val="1F4E5F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algn="ctr" indent="0" marL="0">
              <a:spcAft>
                <a:spcPts val="100"/>
              </a:spcAft>
              <a:buNone/>
            </a:pPr>
            <a:r>
              <a:rPr lang="en-US" sz="1350" b="1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Fournisseurs</a:t>
            </a:r>
            <a:endParaRPr lang="en-US" sz="1350" dirty="0"/>
          </a:p>
          <a:p>
            <a:pPr algn="ctr" indent="0" marL="0">
              <a:spcAft>
                <a:spcPts val="100"/>
              </a:spcAft>
              <a:buNone/>
            </a:pPr>
            <a:r>
              <a:rPr lang="en-US" sz="1350" b="1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chaîne locale</a:t>
            </a:r>
            <a:endParaRPr lang="en-US" sz="1350" dirty="0"/>
          </a:p>
        </p:txBody>
      </p:sp>
      <p:sp>
        <p:nvSpPr>
          <p:cNvPr id="11" name="Text 9"/>
          <p:cNvSpPr/>
          <p:nvPr/>
        </p:nvSpPr>
        <p:spPr>
          <a:xfrm>
            <a:off x="6382512" y="2907792"/>
            <a:ext cx="2240280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spcAft>
                <a:spcPts val="100"/>
              </a:spcAft>
              <a:buNone/>
            </a:pPr>
            <a:r>
              <a:rPr lang="en-US" sz="1150" dirty="0">
                <a:solidFill>
                  <a:srgbClr val="6B728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contrats et compétences</a:t>
            </a:r>
            <a:endParaRPr lang="en-US" sz="1150" dirty="0"/>
          </a:p>
        </p:txBody>
      </p:sp>
      <p:sp>
        <p:nvSpPr>
          <p:cNvPr id="12" name="Text 10"/>
          <p:cNvSpPr/>
          <p:nvPr/>
        </p:nvSpPr>
        <p:spPr>
          <a:xfrm>
            <a:off x="9217152" y="1874520"/>
            <a:ext cx="2240280" cy="914400"/>
          </a:xfrm>
          <a:prstGeom prst="roundRect">
            <a:avLst/>
          </a:prstGeom>
          <a:solidFill>
            <a:srgbClr val="EAF4F6"/>
          </a:solidFill>
          <a:ln w="10160">
            <a:solidFill>
              <a:srgbClr val="1F4E5F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algn="ctr" indent="0" marL="0">
              <a:spcAft>
                <a:spcPts val="100"/>
              </a:spcAft>
              <a:buNone/>
            </a:pPr>
            <a:r>
              <a:rPr lang="en-US" sz="1350" b="1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ETP-année</a:t>
            </a:r>
            <a:endParaRPr lang="en-US" sz="1350" dirty="0"/>
          </a:p>
          <a:p>
            <a:pPr algn="ctr" indent="0" marL="0">
              <a:spcAft>
                <a:spcPts val="100"/>
              </a:spcAft>
              <a:buNone/>
            </a:pPr>
            <a:r>
              <a:rPr lang="en-US" sz="1350" b="1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impact économique</a:t>
            </a:r>
            <a:endParaRPr lang="en-US" sz="1350" dirty="0"/>
          </a:p>
        </p:txBody>
      </p:sp>
      <p:sp>
        <p:nvSpPr>
          <p:cNvPr id="13" name="Text 11"/>
          <p:cNvSpPr/>
          <p:nvPr/>
        </p:nvSpPr>
        <p:spPr>
          <a:xfrm>
            <a:off x="9217152" y="2907792"/>
            <a:ext cx="2240280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spcAft>
                <a:spcPts val="100"/>
              </a:spcAft>
              <a:buNone/>
            </a:pPr>
            <a:r>
              <a:rPr lang="en-US" sz="1150" dirty="0">
                <a:solidFill>
                  <a:srgbClr val="6B728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ne remplace pas les emplois directs</a:t>
            </a:r>
            <a:endParaRPr lang="en-US" sz="1150" dirty="0"/>
          </a:p>
        </p:txBody>
      </p:sp>
      <p:sp>
        <p:nvSpPr>
          <p:cNvPr id="14" name="Text 12"/>
          <p:cNvSpPr/>
          <p:nvPr/>
        </p:nvSpPr>
        <p:spPr>
          <a:xfrm>
            <a:off x="868680" y="4251960"/>
            <a:ext cx="10241280" cy="804672"/>
          </a:xfrm>
          <a:prstGeom prst="roundRect">
            <a:avLst/>
          </a:prstGeom>
          <a:solidFill>
            <a:srgbClr val="F7FAFA"/>
          </a:solidFill>
          <a:ln w="12700">
            <a:solidFill>
              <a:srgbClr val="E5E7EB"/>
            </a:solidFill>
          </a:ln>
        </p:spPr>
        <p:txBody>
          <a:bodyPr wrap="square" lIns="1524" tIns="1524" rIns="1524" bIns="1524" rtlCol="0" anchor="t">
            <a:normAutofit/>
          </a:bodyPr>
          <a:lstStyle/>
          <a:p>
            <a:pPr algn="ctr" indent="0" marL="0">
              <a:spcAft>
                <a:spcPts val="100"/>
              </a:spcAft>
              <a:buNone/>
            </a:pPr>
            <a:r>
              <a:rPr lang="en-US" sz="1600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Ratio de prudence: un campus d’environ 20 Md THB rapporté à 50–200 emplois directs donne un ordre de grandeur d’environ 100–400 M THB par emploi direct.</a:t>
            </a:r>
            <a:endParaRPr lang="en-US" sz="1600" dirty="0"/>
          </a:p>
        </p:txBody>
      </p:sp>
      <p:sp>
        <p:nvSpPr>
          <p:cNvPr id="15" name="Text 13"/>
          <p:cNvSpPr/>
          <p:nvPr/>
        </p:nvSpPr>
        <p:spPr>
          <a:xfrm>
            <a:off x="530352" y="6565392"/>
            <a:ext cx="320040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680" dirty="0">
                <a:solidFill>
                  <a:srgbClr val="6B728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Version publique — 19 juin 2026</a:t>
            </a:r>
            <a:endParaRPr lang="en-US" sz="680" dirty="0"/>
          </a:p>
        </p:txBody>
      </p:sp>
      <p:sp>
        <p:nvSpPr>
          <p:cNvPr id="16" name="Text 14"/>
          <p:cNvSpPr/>
          <p:nvPr/>
        </p:nvSpPr>
        <p:spPr>
          <a:xfrm>
            <a:off x="7498080" y="6565392"/>
            <a:ext cx="374904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680" dirty="0">
                <a:solidFill>
                  <a:srgbClr val="6B728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Sources: S13, S14, S15, S16, S17</a:t>
            </a:r>
            <a:endParaRPr lang="en-US" sz="68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384280" y="6556248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700">
                <a:solidFill>
                  <a:srgbClr val="7A8A91"/>
                </a:solidFill>
                <a:latin typeface="Aptos"/>
                <a:ea typeface="Aptos"/>
                <a:cs typeface="Aptos"/>
              </a:defRPr>
            </a:lvl1pPr>
          </a:lstStyle>
          <a:p>
            <a:pPr algn="l"/>
            <a:fld id="{F7021451-1387-4CA6-816F-3879F97B5CBC}" type="slidenum">
              <a:rPr b="0" lang="en-US"/>
              <a:t>13</a:t>
            </a:fld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73152"/>
          </a:xfrm>
          <a:prstGeom prst="rect">
            <a:avLst/>
          </a:prstGeom>
          <a:solidFill>
            <a:srgbClr val="1F4E5F"/>
          </a:solidFill>
          <a:ln w="12700">
            <a:solidFill>
              <a:srgbClr val="1F4E5F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530352" y="164592"/>
            <a:ext cx="201168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50" b="1" dirty="0">
                <a:solidFill>
                  <a:srgbClr val="6B728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SABAI 2036</a:t>
            </a:r>
            <a:endParaRPr lang="en-US" sz="850" dirty="0"/>
          </a:p>
        </p:txBody>
      </p:sp>
      <p:sp>
        <p:nvSpPr>
          <p:cNvPr id="4" name="Text 2"/>
          <p:cNvSpPr/>
          <p:nvPr/>
        </p:nvSpPr>
        <p:spPr>
          <a:xfrm>
            <a:off x="530352" y="384048"/>
            <a:ext cx="10424160" cy="43891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indent="0" marL="0">
              <a:buNone/>
            </a:pPr>
            <a:r>
              <a:rPr lang="en-US" sz="2400" b="1" dirty="0">
                <a:solidFill>
                  <a:srgbClr val="173B45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Public Project Ledger: ce qui doit être visible</a:t>
            </a:r>
            <a:endParaRPr lang="en-US" sz="2400" dirty="0"/>
          </a:p>
        </p:txBody>
      </p:sp>
      <p:sp>
        <p:nvSpPr>
          <p:cNvPr id="5" name="Text 3"/>
          <p:cNvSpPr/>
          <p:nvPr/>
        </p:nvSpPr>
        <p:spPr>
          <a:xfrm>
            <a:off x="594360" y="987552"/>
            <a:ext cx="101498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spcAft>
                <a:spcPts val="100"/>
              </a:spcAft>
              <a:buNone/>
            </a:pPr>
            <a:r>
              <a:rPr lang="en-US" sz="1700" b="1" dirty="0">
                <a:solidFill>
                  <a:srgbClr val="173B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Le ledger transforme la transparence en système d’exécution: chaque jalon public a une preuve et une date.</a:t>
            </a:r>
            <a:endParaRPr lang="en-US" sz="1700" dirty="0"/>
          </a:p>
        </p:txBody>
      </p:sp>
      <p:sp>
        <p:nvSpPr>
          <p:cNvPr id="6" name="Text 4"/>
          <p:cNvSpPr/>
          <p:nvPr/>
        </p:nvSpPr>
        <p:spPr>
          <a:xfrm>
            <a:off x="731520" y="1938528"/>
            <a:ext cx="1389888" cy="530352"/>
          </a:xfrm>
          <a:prstGeom prst="roundRect">
            <a:avLst/>
          </a:prstGeom>
          <a:solidFill>
            <a:srgbClr val="1F4E5F"/>
          </a:solidFill>
          <a:ln w="10160">
            <a:solidFill>
              <a:srgbClr val="1F4E5F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algn="ctr" indent="0" marL="0">
              <a:spcAft>
                <a:spcPts val="100"/>
              </a:spcAft>
              <a:buNone/>
            </a:pPr>
            <a:r>
              <a:rPr lang="en-US" sz="115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annoncé</a:t>
            </a:r>
            <a:endParaRPr lang="en-US" sz="1150" dirty="0"/>
          </a:p>
        </p:txBody>
      </p:sp>
      <p:sp>
        <p:nvSpPr>
          <p:cNvPr id="7" name="Shape 5"/>
          <p:cNvSpPr/>
          <p:nvPr/>
        </p:nvSpPr>
        <p:spPr>
          <a:xfrm>
            <a:off x="2194560" y="2203704"/>
            <a:ext cx="320040" cy="0"/>
          </a:xfrm>
          <a:prstGeom prst="line">
            <a:avLst/>
          </a:prstGeom>
          <a:noFill/>
          <a:ln w="16510">
            <a:solidFill>
              <a:srgbClr val="6B7280"/>
            </a:solidFill>
            <a:prstDash val="solid"/>
            <a:tailEnd type="triangle"/>
          </a:ln>
        </p:spPr>
      </p:sp>
      <p:sp>
        <p:nvSpPr>
          <p:cNvPr id="8" name="Text 6"/>
          <p:cNvSpPr/>
          <p:nvPr/>
        </p:nvSpPr>
        <p:spPr>
          <a:xfrm>
            <a:off x="2606040" y="1938528"/>
            <a:ext cx="1389888" cy="530352"/>
          </a:xfrm>
          <a:prstGeom prst="roundRect">
            <a:avLst/>
          </a:prstGeom>
          <a:solidFill>
            <a:srgbClr val="1F4E5F"/>
          </a:solidFill>
          <a:ln w="10160">
            <a:solidFill>
              <a:srgbClr val="1F4E5F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algn="ctr" indent="0" marL="0">
              <a:spcAft>
                <a:spcPts val="100"/>
              </a:spcAft>
              <a:buNone/>
            </a:pPr>
            <a:r>
              <a:rPr lang="en-US" sz="115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demande</a:t>
            </a:r>
            <a:endParaRPr lang="en-US" sz="1150" dirty="0"/>
          </a:p>
        </p:txBody>
      </p:sp>
      <p:sp>
        <p:nvSpPr>
          <p:cNvPr id="9" name="Shape 7"/>
          <p:cNvSpPr/>
          <p:nvPr/>
        </p:nvSpPr>
        <p:spPr>
          <a:xfrm>
            <a:off x="4069080" y="2203704"/>
            <a:ext cx="320040" cy="0"/>
          </a:xfrm>
          <a:prstGeom prst="line">
            <a:avLst/>
          </a:prstGeom>
          <a:noFill/>
          <a:ln w="16510">
            <a:solidFill>
              <a:srgbClr val="6B7280"/>
            </a:solidFill>
            <a:prstDash val="solid"/>
            <a:tailEnd type="triangle"/>
          </a:ln>
        </p:spPr>
      </p:sp>
      <p:sp>
        <p:nvSpPr>
          <p:cNvPr id="10" name="Text 8"/>
          <p:cNvSpPr/>
          <p:nvPr/>
        </p:nvSpPr>
        <p:spPr>
          <a:xfrm>
            <a:off x="4480560" y="1938528"/>
            <a:ext cx="1389888" cy="530352"/>
          </a:xfrm>
          <a:prstGeom prst="roundRect">
            <a:avLst/>
          </a:prstGeom>
          <a:solidFill>
            <a:srgbClr val="1F4E5F"/>
          </a:solidFill>
          <a:ln w="10160">
            <a:solidFill>
              <a:srgbClr val="1F4E5F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algn="ctr" indent="0" marL="0">
              <a:spcAft>
                <a:spcPts val="100"/>
              </a:spcAft>
              <a:buNone/>
            </a:pPr>
            <a:r>
              <a:rPr lang="en-US" sz="115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approuvé</a:t>
            </a:r>
            <a:endParaRPr lang="en-US" sz="1150" dirty="0"/>
          </a:p>
        </p:txBody>
      </p:sp>
      <p:sp>
        <p:nvSpPr>
          <p:cNvPr id="11" name="Shape 9"/>
          <p:cNvSpPr/>
          <p:nvPr/>
        </p:nvSpPr>
        <p:spPr>
          <a:xfrm>
            <a:off x="5943600" y="2203704"/>
            <a:ext cx="320040" cy="0"/>
          </a:xfrm>
          <a:prstGeom prst="line">
            <a:avLst/>
          </a:prstGeom>
          <a:noFill/>
          <a:ln w="16510">
            <a:solidFill>
              <a:srgbClr val="6B7280"/>
            </a:solidFill>
            <a:prstDash val="solid"/>
            <a:tailEnd type="triangle"/>
          </a:ln>
        </p:spPr>
      </p:sp>
      <p:sp>
        <p:nvSpPr>
          <p:cNvPr id="12" name="Text 10"/>
          <p:cNvSpPr/>
          <p:nvPr/>
        </p:nvSpPr>
        <p:spPr>
          <a:xfrm>
            <a:off x="6355080" y="1938528"/>
            <a:ext cx="1389888" cy="530352"/>
          </a:xfrm>
          <a:prstGeom prst="roundRect">
            <a:avLst/>
          </a:prstGeom>
          <a:solidFill>
            <a:srgbClr val="1F4E5F"/>
          </a:solidFill>
          <a:ln w="10160">
            <a:solidFill>
              <a:srgbClr val="1F4E5F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algn="ctr" indent="0" marL="0">
              <a:spcAft>
                <a:spcPts val="100"/>
              </a:spcAft>
              <a:buNone/>
            </a:pPr>
            <a:r>
              <a:rPr lang="en-US" sz="115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dépensé</a:t>
            </a:r>
            <a:endParaRPr lang="en-US" sz="1150" dirty="0"/>
          </a:p>
        </p:txBody>
      </p:sp>
      <p:sp>
        <p:nvSpPr>
          <p:cNvPr id="13" name="Shape 11"/>
          <p:cNvSpPr/>
          <p:nvPr/>
        </p:nvSpPr>
        <p:spPr>
          <a:xfrm>
            <a:off x="7818120" y="2203704"/>
            <a:ext cx="320040" cy="0"/>
          </a:xfrm>
          <a:prstGeom prst="line">
            <a:avLst/>
          </a:prstGeom>
          <a:noFill/>
          <a:ln w="16510">
            <a:solidFill>
              <a:srgbClr val="6B7280"/>
            </a:solidFill>
            <a:prstDash val="solid"/>
            <a:tailEnd type="triangle"/>
          </a:ln>
        </p:spPr>
      </p:sp>
      <p:sp>
        <p:nvSpPr>
          <p:cNvPr id="14" name="Text 12"/>
          <p:cNvSpPr/>
          <p:nvPr/>
        </p:nvSpPr>
        <p:spPr>
          <a:xfrm>
            <a:off x="8229600" y="1938528"/>
            <a:ext cx="1389888" cy="530352"/>
          </a:xfrm>
          <a:prstGeom prst="roundRect">
            <a:avLst/>
          </a:prstGeom>
          <a:solidFill>
            <a:srgbClr val="1F4E5F"/>
          </a:solidFill>
          <a:ln w="10160">
            <a:solidFill>
              <a:srgbClr val="1F4E5F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algn="ctr" indent="0" marL="0">
              <a:spcAft>
                <a:spcPts val="100"/>
              </a:spcAft>
              <a:buNone/>
            </a:pPr>
            <a:r>
              <a:rPr lang="en-US" sz="115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construit</a:t>
            </a:r>
            <a:endParaRPr lang="en-US" sz="1150" dirty="0"/>
          </a:p>
        </p:txBody>
      </p:sp>
      <p:sp>
        <p:nvSpPr>
          <p:cNvPr id="15" name="Shape 13"/>
          <p:cNvSpPr/>
          <p:nvPr/>
        </p:nvSpPr>
        <p:spPr>
          <a:xfrm>
            <a:off x="9692640" y="2203704"/>
            <a:ext cx="320040" cy="0"/>
          </a:xfrm>
          <a:prstGeom prst="line">
            <a:avLst/>
          </a:prstGeom>
          <a:noFill/>
          <a:ln w="16510">
            <a:solidFill>
              <a:srgbClr val="6B7280"/>
            </a:solidFill>
            <a:prstDash val="solid"/>
            <a:tailEnd type="triangle"/>
          </a:ln>
        </p:spPr>
      </p:sp>
      <p:sp>
        <p:nvSpPr>
          <p:cNvPr id="16" name="Text 14"/>
          <p:cNvSpPr/>
          <p:nvPr/>
        </p:nvSpPr>
        <p:spPr>
          <a:xfrm>
            <a:off x="10104120" y="1938528"/>
            <a:ext cx="1389888" cy="530352"/>
          </a:xfrm>
          <a:prstGeom prst="roundRect">
            <a:avLst/>
          </a:prstGeom>
          <a:solidFill>
            <a:srgbClr val="1F4E5F"/>
          </a:solidFill>
          <a:ln w="10160">
            <a:solidFill>
              <a:srgbClr val="1F4E5F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algn="ctr" indent="0" marL="0">
              <a:spcAft>
                <a:spcPts val="100"/>
              </a:spcAft>
              <a:buNone/>
            </a:pPr>
            <a:r>
              <a:rPr lang="en-US" sz="115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opérationnel</a:t>
            </a:r>
            <a:endParaRPr lang="en-US" sz="1150" dirty="0"/>
          </a:p>
        </p:txBody>
      </p:sp>
      <p:sp>
        <p:nvSpPr>
          <p:cNvPr id="17" name="Text 15"/>
          <p:cNvSpPr/>
          <p:nvPr/>
        </p:nvSpPr>
        <p:spPr>
          <a:xfrm>
            <a:off x="914400" y="3657600"/>
            <a:ext cx="2148840" cy="777240"/>
          </a:xfrm>
          <a:prstGeom prst="roundRect">
            <a:avLst/>
          </a:prstGeom>
          <a:solidFill>
            <a:srgbClr val="EAF4F6"/>
          </a:solidFill>
          <a:ln w="12700">
            <a:solidFill>
              <a:srgbClr val="1F4E5F"/>
            </a:solidFill>
          </a:ln>
        </p:spPr>
        <p:txBody>
          <a:bodyPr wrap="square" lIns="1270" tIns="1270" rIns="1270" bIns="1270" rtlCol="0" anchor="t">
            <a:normAutofit/>
          </a:bodyPr>
          <a:lstStyle/>
          <a:p>
            <a:pPr algn="ctr" indent="0" marL="0">
              <a:spcAft>
                <a:spcPts val="100"/>
              </a:spcAft>
              <a:buNone/>
            </a:pPr>
            <a:r>
              <a:rPr lang="en-US" sz="1300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preuve</a:t>
            </a:r>
            <a:endParaRPr lang="en-US" sz="1300" dirty="0"/>
          </a:p>
          <a:p>
            <a:pPr algn="ctr" indent="0" marL="0">
              <a:spcAft>
                <a:spcPts val="100"/>
              </a:spcAft>
              <a:buNone/>
            </a:pPr>
            <a:r>
              <a:rPr lang="en-US" sz="1300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source officielle ou contrat</a:t>
            </a:r>
            <a:endParaRPr lang="en-US" sz="1300" dirty="0"/>
          </a:p>
        </p:txBody>
      </p:sp>
      <p:sp>
        <p:nvSpPr>
          <p:cNvPr id="18" name="Text 16"/>
          <p:cNvSpPr/>
          <p:nvPr/>
        </p:nvSpPr>
        <p:spPr>
          <a:xfrm>
            <a:off x="3657600" y="3657600"/>
            <a:ext cx="2148840" cy="777240"/>
          </a:xfrm>
          <a:prstGeom prst="roundRect">
            <a:avLst/>
          </a:prstGeom>
          <a:solidFill>
            <a:srgbClr val="F7FAFA"/>
          </a:solidFill>
          <a:ln w="12700">
            <a:solidFill>
              <a:srgbClr val="E5E7EB"/>
            </a:solidFill>
          </a:ln>
        </p:spPr>
        <p:txBody>
          <a:bodyPr wrap="square" lIns="1270" tIns="1270" rIns="1270" bIns="1270" rtlCol="0" anchor="t">
            <a:normAutofit/>
          </a:bodyPr>
          <a:lstStyle/>
          <a:p>
            <a:pPr algn="ctr" indent="0" marL="0">
              <a:spcAft>
                <a:spcPts val="100"/>
              </a:spcAft>
              <a:buNone/>
            </a:pPr>
            <a:r>
              <a:rPr lang="en-US" sz="1300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responsable</a:t>
            </a:r>
            <a:endParaRPr lang="en-US" sz="1300" dirty="0"/>
          </a:p>
          <a:p>
            <a:pPr algn="ctr" indent="0" marL="0">
              <a:spcAft>
                <a:spcPts val="100"/>
              </a:spcAft>
              <a:buNone/>
            </a:pPr>
            <a:r>
              <a:rPr lang="en-US" sz="1300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institution de suivi</a:t>
            </a:r>
            <a:endParaRPr lang="en-US" sz="1300" dirty="0"/>
          </a:p>
        </p:txBody>
      </p:sp>
      <p:sp>
        <p:nvSpPr>
          <p:cNvPr id="19" name="Text 17"/>
          <p:cNvSpPr/>
          <p:nvPr/>
        </p:nvSpPr>
        <p:spPr>
          <a:xfrm>
            <a:off x="6400800" y="3657600"/>
            <a:ext cx="2148840" cy="777240"/>
          </a:xfrm>
          <a:prstGeom prst="roundRect">
            <a:avLst/>
          </a:prstGeom>
          <a:solidFill>
            <a:srgbClr val="EAF4F6"/>
          </a:solidFill>
          <a:ln w="12700">
            <a:solidFill>
              <a:srgbClr val="1F4E5F"/>
            </a:solidFill>
          </a:ln>
        </p:spPr>
        <p:txBody>
          <a:bodyPr wrap="square" lIns="1270" tIns="1270" rIns="1270" bIns="1270" rtlCol="0" anchor="t">
            <a:normAutofit/>
          </a:bodyPr>
          <a:lstStyle/>
          <a:p>
            <a:pPr algn="ctr" indent="0" marL="0">
              <a:spcAft>
                <a:spcPts val="100"/>
              </a:spcAft>
              <a:buNone/>
            </a:pPr>
            <a:r>
              <a:rPr lang="en-US" sz="1300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obligation</a:t>
            </a:r>
            <a:endParaRPr lang="en-US" sz="1300" dirty="0"/>
          </a:p>
          <a:p>
            <a:pPr algn="ctr" indent="0" marL="0">
              <a:spcAft>
                <a:spcPts val="100"/>
              </a:spcAft>
              <a:buNone/>
            </a:pPr>
            <a:r>
              <a:rPr lang="en-US" sz="1300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capacité locale / eau / énergie</a:t>
            </a:r>
            <a:endParaRPr lang="en-US" sz="1300" dirty="0"/>
          </a:p>
        </p:txBody>
      </p:sp>
      <p:sp>
        <p:nvSpPr>
          <p:cNvPr id="20" name="Text 18"/>
          <p:cNvSpPr/>
          <p:nvPr/>
        </p:nvSpPr>
        <p:spPr>
          <a:xfrm>
            <a:off x="9144000" y="3657600"/>
            <a:ext cx="2148840" cy="777240"/>
          </a:xfrm>
          <a:prstGeom prst="roundRect">
            <a:avLst/>
          </a:prstGeom>
          <a:solidFill>
            <a:srgbClr val="F7FAFA"/>
          </a:solidFill>
          <a:ln w="12700">
            <a:solidFill>
              <a:srgbClr val="E5E7EB"/>
            </a:solidFill>
          </a:ln>
        </p:spPr>
        <p:txBody>
          <a:bodyPr wrap="square" lIns="1270" tIns="1270" rIns="1270" bIns="1270" rtlCol="0" anchor="t">
            <a:normAutofit/>
          </a:bodyPr>
          <a:lstStyle/>
          <a:p>
            <a:pPr algn="ctr" indent="0" marL="0">
              <a:spcAft>
                <a:spcPts val="100"/>
              </a:spcAft>
              <a:buNone/>
            </a:pPr>
            <a:r>
              <a:rPr lang="en-US" sz="1300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clause</a:t>
            </a:r>
            <a:endParaRPr lang="en-US" sz="1300" dirty="0"/>
          </a:p>
          <a:p>
            <a:pPr algn="ctr" indent="0" marL="0">
              <a:spcAft>
                <a:spcPts val="100"/>
              </a:spcAft>
              <a:buNone/>
            </a:pPr>
            <a:r>
              <a:rPr lang="en-US" sz="1300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pause, récupération, extension</a:t>
            </a:r>
            <a:endParaRPr lang="en-US" sz="1300" dirty="0"/>
          </a:p>
        </p:txBody>
      </p:sp>
      <p:sp>
        <p:nvSpPr>
          <p:cNvPr id="21" name="Text 19"/>
          <p:cNvSpPr/>
          <p:nvPr/>
        </p:nvSpPr>
        <p:spPr>
          <a:xfrm>
            <a:off x="914400" y="5257800"/>
            <a:ext cx="1028700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spcAft>
                <a:spcPts val="100"/>
              </a:spcAft>
              <a:buNone/>
            </a:pPr>
            <a:r>
              <a:rPr lang="en-US" sz="1450" b="1" dirty="0">
                <a:solidFill>
                  <a:srgbClr val="173B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Publication minimale: statut, montant, capacité, emplois directs, eau, énergie, bénéficiaires effectifs, fournisseurs locaux, KPI.</a:t>
            </a:r>
            <a:endParaRPr lang="en-US" sz="1450" dirty="0"/>
          </a:p>
        </p:txBody>
      </p:sp>
      <p:sp>
        <p:nvSpPr>
          <p:cNvPr id="22" name="Text 20"/>
          <p:cNvSpPr/>
          <p:nvPr/>
        </p:nvSpPr>
        <p:spPr>
          <a:xfrm>
            <a:off x="530352" y="6565392"/>
            <a:ext cx="320040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680" dirty="0">
                <a:solidFill>
                  <a:srgbClr val="6B728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Version publique — 19 juin 2026</a:t>
            </a:r>
            <a:endParaRPr lang="en-US" sz="680" dirty="0"/>
          </a:p>
        </p:txBody>
      </p:sp>
      <p:sp>
        <p:nvSpPr>
          <p:cNvPr id="23" name="Text 21"/>
          <p:cNvSpPr/>
          <p:nvPr/>
        </p:nvSpPr>
        <p:spPr>
          <a:xfrm>
            <a:off x="7498080" y="6565392"/>
            <a:ext cx="374904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680" dirty="0">
                <a:solidFill>
                  <a:srgbClr val="6B728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Sources: S03, S04, S13, S14, S27</a:t>
            </a:r>
            <a:endParaRPr lang="en-US" sz="68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384280" y="6556248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700">
                <a:solidFill>
                  <a:srgbClr val="7A8A91"/>
                </a:solidFill>
                <a:latin typeface="Aptos"/>
                <a:ea typeface="Aptos"/>
                <a:cs typeface="Aptos"/>
              </a:defRPr>
            </a:lvl1pPr>
          </a:lstStyle>
          <a:p>
            <a:pPr algn="l"/>
            <a:fld id="{F7021451-1387-4CA6-816F-3879F97B5CBC}" type="slidenum">
              <a:rPr b="0" lang="en-US"/>
              <a:t>14</a:t>
            </a:fld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73152"/>
          </a:xfrm>
          <a:prstGeom prst="rect">
            <a:avLst/>
          </a:prstGeom>
          <a:solidFill>
            <a:srgbClr val="1F4E5F"/>
          </a:solidFill>
          <a:ln w="12700">
            <a:solidFill>
              <a:srgbClr val="1F4E5F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530352" y="164592"/>
            <a:ext cx="201168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50" b="1" dirty="0">
                <a:solidFill>
                  <a:srgbClr val="6B728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SABAI 2036</a:t>
            </a:r>
            <a:endParaRPr lang="en-US" sz="850" dirty="0"/>
          </a:p>
        </p:txBody>
      </p:sp>
      <p:sp>
        <p:nvSpPr>
          <p:cNvPr id="4" name="Text 2"/>
          <p:cNvSpPr/>
          <p:nvPr/>
        </p:nvSpPr>
        <p:spPr>
          <a:xfrm>
            <a:off x="530352" y="384048"/>
            <a:ext cx="10424160" cy="43891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indent="0" marL="0">
              <a:buNone/>
            </a:pPr>
            <a:r>
              <a:rPr lang="en-US" sz="2400" b="1" dirty="0">
                <a:solidFill>
                  <a:srgbClr val="173B45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Roadmap 100 jours</a:t>
            </a:r>
            <a:endParaRPr lang="en-US" sz="2400" dirty="0"/>
          </a:p>
        </p:txBody>
      </p:sp>
      <p:sp>
        <p:nvSpPr>
          <p:cNvPr id="5" name="Text 3"/>
          <p:cNvSpPr/>
          <p:nvPr/>
        </p:nvSpPr>
        <p:spPr>
          <a:xfrm>
            <a:off x="594360" y="987552"/>
            <a:ext cx="1024128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spcAft>
                <a:spcPts val="100"/>
              </a:spcAft>
              <a:buNone/>
            </a:pPr>
            <a:r>
              <a:rPr lang="en-US" sz="1700" b="1" dirty="0">
                <a:solidFill>
                  <a:srgbClr val="173B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La séquence limite le risque: cadrage, audit, prototype, pilotes, version gouvernementale, décision.</a:t>
            </a:r>
            <a:endParaRPr lang="en-US" sz="1700" dirty="0"/>
          </a:p>
        </p:txBody>
      </p:sp>
      <p:sp>
        <p:nvSpPr>
          <p:cNvPr id="6" name="Text 4"/>
          <p:cNvSpPr/>
          <p:nvPr/>
        </p:nvSpPr>
        <p:spPr>
          <a:xfrm>
            <a:off x="502920" y="1828800"/>
            <a:ext cx="1188720" cy="438912"/>
          </a:xfrm>
          <a:prstGeom prst="roundRect">
            <a:avLst/>
          </a:prstGeom>
          <a:solidFill>
            <a:srgbClr val="1F4E5F"/>
          </a:solidFill>
          <a:ln w="10160">
            <a:solidFill>
              <a:srgbClr val="1F4E5F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algn="ctr" indent="0" marL="0">
              <a:spcAft>
                <a:spcPts val="100"/>
              </a:spcAft>
              <a:buNone/>
            </a:pPr>
            <a:r>
              <a:rPr lang="en-US" sz="115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J1–15</a:t>
            </a:r>
            <a:endParaRPr lang="en-US" sz="1150" dirty="0"/>
          </a:p>
        </p:txBody>
      </p:sp>
      <p:sp>
        <p:nvSpPr>
          <p:cNvPr id="7" name="Shape 5"/>
          <p:cNvSpPr/>
          <p:nvPr/>
        </p:nvSpPr>
        <p:spPr>
          <a:xfrm>
            <a:off x="1728216" y="2048256"/>
            <a:ext cx="347472" cy="0"/>
          </a:xfrm>
          <a:prstGeom prst="line">
            <a:avLst/>
          </a:prstGeom>
          <a:noFill/>
          <a:ln w="16510">
            <a:solidFill>
              <a:srgbClr val="6B7280"/>
            </a:solidFill>
            <a:prstDash val="solid"/>
            <a:tailEnd type="triangle"/>
          </a:ln>
        </p:spPr>
      </p:sp>
      <p:sp>
        <p:nvSpPr>
          <p:cNvPr id="8" name="Text 6"/>
          <p:cNvSpPr/>
          <p:nvPr/>
        </p:nvSpPr>
        <p:spPr>
          <a:xfrm>
            <a:off x="502920" y="2542032"/>
            <a:ext cx="141732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spcAft>
                <a:spcPts val="100"/>
              </a:spcAft>
              <a:buNone/>
            </a:pPr>
            <a:r>
              <a:rPr lang="en-US" sz="1050" b="1" dirty="0">
                <a:solidFill>
                  <a:srgbClr val="173B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Dossier noyau</a:t>
            </a:r>
            <a:endParaRPr lang="en-US" sz="1050" dirty="0"/>
          </a:p>
        </p:txBody>
      </p:sp>
      <p:sp>
        <p:nvSpPr>
          <p:cNvPr id="9" name="Text 7"/>
          <p:cNvSpPr/>
          <p:nvPr/>
        </p:nvSpPr>
        <p:spPr>
          <a:xfrm>
            <a:off x="502920" y="3108960"/>
            <a:ext cx="1417320" cy="123444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t">
            <a:normAutofit/>
          </a:bodyPr>
          <a:lstStyle/>
          <a:p>
            <a:pPr algn="ctr" indent="0" marL="0">
              <a:spcAft>
                <a:spcPts val="100"/>
              </a:spcAft>
              <a:buNone/>
            </a:pPr>
            <a:r>
              <a:rPr lang="en-US" sz="860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Stabiliser le narratif public, la doctrine, le périmètre juridique et les 15 fiches de lacunes.</a:t>
            </a:r>
            <a:endParaRPr lang="en-US" sz="860" dirty="0"/>
          </a:p>
        </p:txBody>
      </p:sp>
      <p:sp>
        <p:nvSpPr>
          <p:cNvPr id="10" name="Text 8"/>
          <p:cNvSpPr/>
          <p:nvPr/>
        </p:nvSpPr>
        <p:spPr>
          <a:xfrm>
            <a:off x="2167128" y="1828800"/>
            <a:ext cx="1188720" cy="438912"/>
          </a:xfrm>
          <a:prstGeom prst="roundRect">
            <a:avLst/>
          </a:prstGeom>
          <a:solidFill>
            <a:srgbClr val="EAF4F6"/>
          </a:solidFill>
          <a:ln w="10160">
            <a:solidFill>
              <a:srgbClr val="1F4E5F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algn="ctr" indent="0" marL="0">
              <a:spcAft>
                <a:spcPts val="100"/>
              </a:spcAft>
              <a:buNone/>
            </a:pPr>
            <a:r>
              <a:rPr lang="en-US" sz="1150" b="1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J16–30</a:t>
            </a:r>
            <a:endParaRPr lang="en-US" sz="1150" dirty="0"/>
          </a:p>
        </p:txBody>
      </p:sp>
      <p:sp>
        <p:nvSpPr>
          <p:cNvPr id="11" name="Shape 9"/>
          <p:cNvSpPr/>
          <p:nvPr/>
        </p:nvSpPr>
        <p:spPr>
          <a:xfrm>
            <a:off x="3392424" y="2048256"/>
            <a:ext cx="347472" cy="0"/>
          </a:xfrm>
          <a:prstGeom prst="line">
            <a:avLst/>
          </a:prstGeom>
          <a:noFill/>
          <a:ln w="16510">
            <a:solidFill>
              <a:srgbClr val="6B7280"/>
            </a:solidFill>
            <a:prstDash val="solid"/>
            <a:tailEnd type="triangle"/>
          </a:ln>
        </p:spPr>
      </p:sp>
      <p:sp>
        <p:nvSpPr>
          <p:cNvPr id="12" name="Text 10"/>
          <p:cNvSpPr/>
          <p:nvPr/>
        </p:nvSpPr>
        <p:spPr>
          <a:xfrm>
            <a:off x="2167128" y="2542032"/>
            <a:ext cx="141732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spcAft>
                <a:spcPts val="100"/>
              </a:spcAft>
              <a:buNone/>
            </a:pPr>
            <a:r>
              <a:rPr lang="en-US" sz="1050" b="1" dirty="0">
                <a:solidFill>
                  <a:srgbClr val="173B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Audit chiffres</a:t>
            </a:r>
            <a:endParaRPr lang="en-US" sz="1050" dirty="0"/>
          </a:p>
        </p:txBody>
      </p:sp>
      <p:sp>
        <p:nvSpPr>
          <p:cNvPr id="13" name="Text 11"/>
          <p:cNvSpPr/>
          <p:nvPr/>
        </p:nvSpPr>
        <p:spPr>
          <a:xfrm>
            <a:off x="2167128" y="3108960"/>
            <a:ext cx="1417320" cy="123444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t">
            <a:normAutofit/>
          </a:bodyPr>
          <a:lstStyle/>
          <a:p>
            <a:pPr algn="ctr" indent="0" marL="0">
              <a:spcAft>
                <a:spcPts val="100"/>
              </a:spcAft>
              <a:buNone/>
            </a:pPr>
            <a:r>
              <a:rPr lang="en-US" sz="860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Valider les bases 2026, retirer les chiffres non confirmés, séparer fait, estimation, cible et opinion.</a:t>
            </a:r>
            <a:endParaRPr lang="en-US" sz="860" dirty="0"/>
          </a:p>
        </p:txBody>
      </p:sp>
      <p:sp>
        <p:nvSpPr>
          <p:cNvPr id="14" name="Text 12"/>
          <p:cNvSpPr/>
          <p:nvPr/>
        </p:nvSpPr>
        <p:spPr>
          <a:xfrm>
            <a:off x="3831336" y="1828800"/>
            <a:ext cx="1188720" cy="438912"/>
          </a:xfrm>
          <a:prstGeom prst="roundRect">
            <a:avLst/>
          </a:prstGeom>
          <a:solidFill>
            <a:srgbClr val="1F4E5F"/>
          </a:solidFill>
          <a:ln w="10160">
            <a:solidFill>
              <a:srgbClr val="1F4E5F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algn="ctr" indent="0" marL="0">
              <a:spcAft>
                <a:spcPts val="100"/>
              </a:spcAft>
              <a:buNone/>
            </a:pPr>
            <a:r>
              <a:rPr lang="en-US" sz="115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J31–45</a:t>
            </a:r>
            <a:endParaRPr lang="en-US" sz="1150" dirty="0"/>
          </a:p>
        </p:txBody>
      </p:sp>
      <p:sp>
        <p:nvSpPr>
          <p:cNvPr id="15" name="Shape 13"/>
          <p:cNvSpPr/>
          <p:nvPr/>
        </p:nvSpPr>
        <p:spPr>
          <a:xfrm>
            <a:off x="5056632" y="2048256"/>
            <a:ext cx="347472" cy="0"/>
          </a:xfrm>
          <a:prstGeom prst="line">
            <a:avLst/>
          </a:prstGeom>
          <a:noFill/>
          <a:ln w="16510">
            <a:solidFill>
              <a:srgbClr val="6B7280"/>
            </a:solidFill>
            <a:prstDash val="solid"/>
            <a:tailEnd type="triangle"/>
          </a:ln>
        </p:spPr>
      </p:sp>
      <p:sp>
        <p:nvSpPr>
          <p:cNvPr id="16" name="Text 14"/>
          <p:cNvSpPr/>
          <p:nvPr/>
        </p:nvSpPr>
        <p:spPr>
          <a:xfrm>
            <a:off x="3831336" y="2542032"/>
            <a:ext cx="141732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spcAft>
                <a:spcPts val="100"/>
              </a:spcAft>
              <a:buNone/>
            </a:pPr>
            <a:r>
              <a:rPr lang="en-US" sz="1050" b="1" dirty="0">
                <a:solidFill>
                  <a:srgbClr val="173B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Prototype dashboard</a:t>
            </a:r>
            <a:endParaRPr lang="en-US" sz="1050" dirty="0"/>
          </a:p>
        </p:txBody>
      </p:sp>
      <p:sp>
        <p:nvSpPr>
          <p:cNvPr id="17" name="Text 15"/>
          <p:cNvSpPr/>
          <p:nvPr/>
        </p:nvSpPr>
        <p:spPr>
          <a:xfrm>
            <a:off x="3831336" y="3108960"/>
            <a:ext cx="1417320" cy="123444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t">
            <a:normAutofit/>
          </a:bodyPr>
          <a:lstStyle/>
          <a:p>
            <a:pPr algn="ctr" indent="0" marL="0">
              <a:spcAft>
                <a:spcPts val="100"/>
              </a:spcAft>
              <a:buNone/>
            </a:pPr>
            <a:r>
              <a:rPr lang="en-US" sz="860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Construire le tableau de bord 2036 avec statuts d'investissement, KPI, sources et responsables.</a:t>
            </a:r>
            <a:endParaRPr lang="en-US" sz="860" dirty="0"/>
          </a:p>
        </p:txBody>
      </p:sp>
      <p:sp>
        <p:nvSpPr>
          <p:cNvPr id="18" name="Text 16"/>
          <p:cNvSpPr/>
          <p:nvPr/>
        </p:nvSpPr>
        <p:spPr>
          <a:xfrm>
            <a:off x="5495544" y="1828800"/>
            <a:ext cx="1188720" cy="438912"/>
          </a:xfrm>
          <a:prstGeom prst="roundRect">
            <a:avLst/>
          </a:prstGeom>
          <a:solidFill>
            <a:srgbClr val="EAF4F6"/>
          </a:solidFill>
          <a:ln w="10160">
            <a:solidFill>
              <a:srgbClr val="1F4E5F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algn="ctr" indent="0" marL="0">
              <a:spcAft>
                <a:spcPts val="100"/>
              </a:spcAft>
              <a:buNone/>
            </a:pPr>
            <a:r>
              <a:rPr lang="en-US" sz="1150" b="1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J46–60</a:t>
            </a:r>
            <a:endParaRPr lang="en-US" sz="1150" dirty="0"/>
          </a:p>
        </p:txBody>
      </p:sp>
      <p:sp>
        <p:nvSpPr>
          <p:cNvPr id="19" name="Shape 17"/>
          <p:cNvSpPr/>
          <p:nvPr/>
        </p:nvSpPr>
        <p:spPr>
          <a:xfrm>
            <a:off x="6720840" y="2048256"/>
            <a:ext cx="347472" cy="0"/>
          </a:xfrm>
          <a:prstGeom prst="line">
            <a:avLst/>
          </a:prstGeom>
          <a:noFill/>
          <a:ln w="16510">
            <a:solidFill>
              <a:srgbClr val="6B7280"/>
            </a:solidFill>
            <a:prstDash val="solid"/>
            <a:tailEnd type="triangle"/>
          </a:ln>
        </p:spPr>
      </p:sp>
      <p:sp>
        <p:nvSpPr>
          <p:cNvPr id="20" name="Text 18"/>
          <p:cNvSpPr/>
          <p:nvPr/>
        </p:nvSpPr>
        <p:spPr>
          <a:xfrm>
            <a:off x="5495544" y="2542032"/>
            <a:ext cx="141732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spcAft>
                <a:spcPts val="100"/>
              </a:spcAft>
              <a:buNone/>
            </a:pPr>
            <a:r>
              <a:rPr lang="en-US" sz="1050" b="1" dirty="0">
                <a:solidFill>
                  <a:srgbClr val="173B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Pilote data center</a:t>
            </a:r>
            <a:endParaRPr lang="en-US" sz="1050" dirty="0"/>
          </a:p>
        </p:txBody>
      </p:sp>
      <p:sp>
        <p:nvSpPr>
          <p:cNvPr id="21" name="Text 19"/>
          <p:cNvSpPr/>
          <p:nvPr/>
        </p:nvSpPr>
        <p:spPr>
          <a:xfrm>
            <a:off x="5495544" y="3108960"/>
            <a:ext cx="1417320" cy="123444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t">
            <a:normAutofit/>
          </a:bodyPr>
          <a:lstStyle/>
          <a:p>
            <a:pPr algn="ctr" indent="0" marL="0">
              <a:spcAft>
                <a:spcPts val="100"/>
              </a:spcAft>
              <a:buNone/>
            </a:pPr>
            <a:r>
              <a:rPr lang="en-US" sz="860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Appliquer le registre public à un pilote: énergie, eau, emploi direct, compétences et bénéficiaires effectifs.</a:t>
            </a:r>
            <a:endParaRPr lang="en-US" sz="860" dirty="0"/>
          </a:p>
        </p:txBody>
      </p:sp>
      <p:sp>
        <p:nvSpPr>
          <p:cNvPr id="22" name="Text 20"/>
          <p:cNvSpPr/>
          <p:nvPr/>
        </p:nvSpPr>
        <p:spPr>
          <a:xfrm>
            <a:off x="7159752" y="1828800"/>
            <a:ext cx="1188720" cy="438912"/>
          </a:xfrm>
          <a:prstGeom prst="roundRect">
            <a:avLst/>
          </a:prstGeom>
          <a:solidFill>
            <a:srgbClr val="1F4E5F"/>
          </a:solidFill>
          <a:ln w="10160">
            <a:solidFill>
              <a:srgbClr val="1F4E5F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algn="ctr" indent="0" marL="0">
              <a:spcAft>
                <a:spcPts val="100"/>
              </a:spcAft>
              <a:buNone/>
            </a:pPr>
            <a:r>
              <a:rPr lang="en-US" sz="115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J61–75</a:t>
            </a:r>
            <a:endParaRPr lang="en-US" sz="1150" dirty="0"/>
          </a:p>
        </p:txBody>
      </p:sp>
      <p:sp>
        <p:nvSpPr>
          <p:cNvPr id="23" name="Shape 21"/>
          <p:cNvSpPr/>
          <p:nvPr/>
        </p:nvSpPr>
        <p:spPr>
          <a:xfrm>
            <a:off x="8385048" y="2048256"/>
            <a:ext cx="347472" cy="0"/>
          </a:xfrm>
          <a:prstGeom prst="line">
            <a:avLst/>
          </a:prstGeom>
          <a:noFill/>
          <a:ln w="16510">
            <a:solidFill>
              <a:srgbClr val="6B7280"/>
            </a:solidFill>
            <a:prstDash val="solid"/>
            <a:tailEnd type="triangle"/>
          </a:ln>
        </p:spPr>
      </p:sp>
      <p:sp>
        <p:nvSpPr>
          <p:cNvPr id="24" name="Text 22"/>
          <p:cNvSpPr/>
          <p:nvPr/>
        </p:nvSpPr>
        <p:spPr>
          <a:xfrm>
            <a:off x="7159752" y="2542032"/>
            <a:ext cx="141732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spcAft>
                <a:spcPts val="100"/>
              </a:spcAft>
              <a:buNone/>
            </a:pPr>
            <a:r>
              <a:rPr lang="en-US" sz="1050" b="1" dirty="0">
                <a:solidFill>
                  <a:srgbClr val="173B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Pilote forge-éducation</a:t>
            </a:r>
            <a:endParaRPr lang="en-US" sz="1050" dirty="0"/>
          </a:p>
        </p:txBody>
      </p:sp>
      <p:sp>
        <p:nvSpPr>
          <p:cNvPr id="25" name="Text 23"/>
          <p:cNvSpPr/>
          <p:nvPr/>
        </p:nvSpPr>
        <p:spPr>
          <a:xfrm>
            <a:off x="7159752" y="3108960"/>
            <a:ext cx="1417320" cy="123444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t">
            <a:normAutofit/>
          </a:bodyPr>
          <a:lstStyle/>
          <a:p>
            <a:pPr algn="ctr" indent="0" marL="0">
              <a:spcAft>
                <a:spcPts val="100"/>
              </a:spcAft>
              <a:buNone/>
            </a:pPr>
            <a:r>
              <a:rPr lang="en-US" sz="860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Lancer un district production+formation avec commandes réelles, enseignants coachés et métriques d'insertion.</a:t>
            </a:r>
            <a:endParaRPr lang="en-US" sz="860" dirty="0"/>
          </a:p>
        </p:txBody>
      </p:sp>
      <p:sp>
        <p:nvSpPr>
          <p:cNvPr id="26" name="Text 24"/>
          <p:cNvSpPr/>
          <p:nvPr/>
        </p:nvSpPr>
        <p:spPr>
          <a:xfrm>
            <a:off x="8823960" y="1828800"/>
            <a:ext cx="1188720" cy="438912"/>
          </a:xfrm>
          <a:prstGeom prst="roundRect">
            <a:avLst/>
          </a:prstGeom>
          <a:solidFill>
            <a:srgbClr val="EAF4F6"/>
          </a:solidFill>
          <a:ln w="10160">
            <a:solidFill>
              <a:srgbClr val="1F4E5F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algn="ctr" indent="0" marL="0">
              <a:spcAft>
                <a:spcPts val="100"/>
              </a:spcAft>
              <a:buNone/>
            </a:pPr>
            <a:r>
              <a:rPr lang="en-US" sz="1150" b="1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J76–90</a:t>
            </a:r>
            <a:endParaRPr lang="en-US" sz="1150" dirty="0"/>
          </a:p>
        </p:txBody>
      </p:sp>
      <p:sp>
        <p:nvSpPr>
          <p:cNvPr id="27" name="Shape 25"/>
          <p:cNvSpPr/>
          <p:nvPr/>
        </p:nvSpPr>
        <p:spPr>
          <a:xfrm>
            <a:off x="10049256" y="2048256"/>
            <a:ext cx="347472" cy="0"/>
          </a:xfrm>
          <a:prstGeom prst="line">
            <a:avLst/>
          </a:prstGeom>
          <a:noFill/>
          <a:ln w="16510">
            <a:solidFill>
              <a:srgbClr val="6B7280"/>
            </a:solidFill>
            <a:prstDash val="solid"/>
            <a:tailEnd type="triangle"/>
          </a:ln>
        </p:spPr>
      </p:sp>
      <p:sp>
        <p:nvSpPr>
          <p:cNvPr id="28" name="Text 26"/>
          <p:cNvSpPr/>
          <p:nvPr/>
        </p:nvSpPr>
        <p:spPr>
          <a:xfrm>
            <a:off x="8823960" y="2542032"/>
            <a:ext cx="141732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spcAft>
                <a:spcPts val="100"/>
              </a:spcAft>
              <a:buNone/>
            </a:pPr>
            <a:r>
              <a:rPr lang="en-US" sz="1050" b="1" dirty="0">
                <a:solidFill>
                  <a:srgbClr val="173B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Version gouvernementale</a:t>
            </a:r>
            <a:endParaRPr lang="en-US" sz="1050" dirty="0"/>
          </a:p>
        </p:txBody>
      </p:sp>
      <p:sp>
        <p:nvSpPr>
          <p:cNvPr id="29" name="Text 27"/>
          <p:cNvSpPr/>
          <p:nvPr/>
        </p:nvSpPr>
        <p:spPr>
          <a:xfrm>
            <a:off x="8823960" y="3108960"/>
            <a:ext cx="1417320" cy="123444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t">
            <a:normAutofit/>
          </a:bodyPr>
          <a:lstStyle/>
          <a:p>
            <a:pPr algn="ctr" indent="0" marL="0">
              <a:spcAft>
                <a:spcPts val="100"/>
              </a:spcAft>
              <a:buNone/>
            </a:pPr>
            <a:r>
              <a:rPr lang="en-US" sz="860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Transformer les résultats en note de décision, plan de ressources, standards de publication et calendrier de Cabinet.</a:t>
            </a:r>
            <a:endParaRPr lang="en-US" sz="860" dirty="0"/>
          </a:p>
        </p:txBody>
      </p:sp>
      <p:sp>
        <p:nvSpPr>
          <p:cNvPr id="30" name="Text 28"/>
          <p:cNvSpPr/>
          <p:nvPr/>
        </p:nvSpPr>
        <p:spPr>
          <a:xfrm>
            <a:off x="10488168" y="1828800"/>
            <a:ext cx="1188720" cy="438912"/>
          </a:xfrm>
          <a:prstGeom prst="roundRect">
            <a:avLst/>
          </a:prstGeom>
          <a:solidFill>
            <a:srgbClr val="1F4E5F"/>
          </a:solidFill>
          <a:ln w="10160">
            <a:solidFill>
              <a:srgbClr val="1F4E5F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algn="ctr" indent="0" marL="0">
              <a:spcAft>
                <a:spcPts val="100"/>
              </a:spcAft>
              <a:buNone/>
            </a:pPr>
            <a:r>
              <a:rPr lang="en-US" sz="115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J91–100</a:t>
            </a:r>
            <a:endParaRPr lang="en-US" sz="1150" dirty="0"/>
          </a:p>
        </p:txBody>
      </p:sp>
      <p:sp>
        <p:nvSpPr>
          <p:cNvPr id="31" name="Text 29"/>
          <p:cNvSpPr/>
          <p:nvPr/>
        </p:nvSpPr>
        <p:spPr>
          <a:xfrm>
            <a:off x="10488168" y="2542032"/>
            <a:ext cx="141732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spcAft>
                <a:spcPts val="100"/>
              </a:spcAft>
              <a:buNone/>
            </a:pPr>
            <a:r>
              <a:rPr lang="en-US" sz="1050" b="1" dirty="0">
                <a:solidFill>
                  <a:srgbClr val="173B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Go/no-go</a:t>
            </a:r>
            <a:endParaRPr lang="en-US" sz="1050" dirty="0"/>
          </a:p>
        </p:txBody>
      </p:sp>
      <p:sp>
        <p:nvSpPr>
          <p:cNvPr id="32" name="Text 30"/>
          <p:cNvSpPr/>
          <p:nvPr/>
        </p:nvSpPr>
        <p:spPr>
          <a:xfrm>
            <a:off x="10488168" y="3108960"/>
            <a:ext cx="1417320" cy="123444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t">
            <a:normAutofit/>
          </a:bodyPr>
          <a:lstStyle/>
          <a:p>
            <a:pPr algn="ctr" indent="0" marL="0">
              <a:spcAft>
                <a:spcPts val="100"/>
              </a:spcAft>
              <a:buNone/>
            </a:pPr>
            <a:r>
              <a:rPr lang="en-US" sz="860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Décider extension limitée, clauses d'arrêt, audits indépendants et publication du premier tableau de bord.</a:t>
            </a:r>
            <a:endParaRPr lang="en-US" sz="860" dirty="0"/>
          </a:p>
        </p:txBody>
      </p:sp>
      <p:sp>
        <p:nvSpPr>
          <p:cNvPr id="33" name="Text 31"/>
          <p:cNvSpPr/>
          <p:nvPr/>
        </p:nvSpPr>
        <p:spPr>
          <a:xfrm>
            <a:off x="1051560" y="5074920"/>
            <a:ext cx="10058400" cy="502920"/>
          </a:xfrm>
          <a:prstGeom prst="roundRect">
            <a:avLst/>
          </a:prstGeom>
          <a:solidFill>
            <a:srgbClr val="F7F3E8"/>
          </a:solidFill>
          <a:ln w="12700">
            <a:solidFill>
              <a:srgbClr val="B8860B"/>
            </a:solidFill>
          </a:ln>
        </p:spPr>
        <p:txBody>
          <a:bodyPr wrap="square" lIns="1270" tIns="1270" rIns="1270" bIns="1270" rtlCol="0" anchor="t">
            <a:normAutofit/>
          </a:bodyPr>
          <a:lstStyle/>
          <a:p>
            <a:pPr algn="ctr" indent="0" marL="0">
              <a:spcAft>
                <a:spcPts val="100"/>
              </a:spcAft>
              <a:buNone/>
            </a:pPr>
            <a:r>
              <a:rPr lang="en-US" sz="1550" b="1" dirty="0">
                <a:solidFill>
                  <a:srgbClr val="173B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Gate J91–100: extension limitée seulement si les données, statuts, risques et pilotes sont publiables.</a:t>
            </a:r>
            <a:endParaRPr lang="en-US" sz="1550" dirty="0"/>
          </a:p>
        </p:txBody>
      </p:sp>
      <p:sp>
        <p:nvSpPr>
          <p:cNvPr id="34" name="Text 32"/>
          <p:cNvSpPr/>
          <p:nvPr/>
        </p:nvSpPr>
        <p:spPr>
          <a:xfrm>
            <a:off x="530352" y="6565392"/>
            <a:ext cx="320040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680" dirty="0">
                <a:solidFill>
                  <a:srgbClr val="6B728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Version publique — 19 juin 2026</a:t>
            </a:r>
            <a:endParaRPr lang="en-US" sz="680" dirty="0"/>
          </a:p>
        </p:txBody>
      </p:sp>
      <p:sp>
        <p:nvSpPr>
          <p:cNvPr id="35" name="Text 33"/>
          <p:cNvSpPr/>
          <p:nvPr/>
        </p:nvSpPr>
        <p:spPr>
          <a:xfrm>
            <a:off x="7498080" y="6565392"/>
            <a:ext cx="374904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680" dirty="0">
                <a:solidFill>
                  <a:srgbClr val="6B728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Sources: S01–S34</a:t>
            </a:r>
            <a:endParaRPr lang="en-US" sz="68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384280" y="6556248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700">
                <a:solidFill>
                  <a:srgbClr val="7A8A91"/>
                </a:solidFill>
                <a:latin typeface="Aptos"/>
                <a:ea typeface="Aptos"/>
                <a:cs typeface="Aptos"/>
              </a:defRPr>
            </a:lvl1pPr>
          </a:lstStyle>
          <a:p>
            <a:pPr algn="l"/>
            <a:fld id="{F7021451-1387-4CA6-816F-3879F97B5CBC}" type="slidenum">
              <a:rPr b="0" lang="en-US"/>
              <a:t>15</a:t>
            </a:fld>
            <a:endParaRPr 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73152"/>
          </a:xfrm>
          <a:prstGeom prst="rect">
            <a:avLst/>
          </a:prstGeom>
          <a:solidFill>
            <a:srgbClr val="1F4E5F"/>
          </a:solidFill>
          <a:ln w="12700">
            <a:solidFill>
              <a:srgbClr val="1F4E5F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530352" y="164592"/>
            <a:ext cx="201168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50" b="1" dirty="0">
                <a:solidFill>
                  <a:srgbClr val="6B728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SABAI 2036</a:t>
            </a:r>
            <a:endParaRPr lang="en-US" sz="850" dirty="0"/>
          </a:p>
        </p:txBody>
      </p:sp>
      <p:sp>
        <p:nvSpPr>
          <p:cNvPr id="4" name="Text 2"/>
          <p:cNvSpPr/>
          <p:nvPr/>
        </p:nvSpPr>
        <p:spPr>
          <a:xfrm>
            <a:off x="530352" y="384048"/>
            <a:ext cx="10424160" cy="43891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indent="0" marL="0">
              <a:buNone/>
            </a:pPr>
            <a:r>
              <a:rPr lang="en-US" sz="2400" b="1" dirty="0">
                <a:solidFill>
                  <a:srgbClr val="173B45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Trajectoire 2026 → 2036</a:t>
            </a:r>
            <a:endParaRPr lang="en-US" sz="2400" dirty="0"/>
          </a:p>
        </p:txBody>
      </p:sp>
      <p:sp>
        <p:nvSpPr>
          <p:cNvPr id="5" name="Text 3"/>
          <p:cNvSpPr/>
          <p:nvPr/>
        </p:nvSpPr>
        <p:spPr>
          <a:xfrm>
            <a:off x="594360" y="987552"/>
            <a:ext cx="960120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spcAft>
                <a:spcPts val="100"/>
              </a:spcAft>
              <a:buNone/>
            </a:pPr>
            <a:r>
              <a:rPr lang="en-US" sz="1800" b="1" dirty="0">
                <a:solidFill>
                  <a:srgbClr val="173B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Trois vagues: prouver, diffuser, exporter des standards de confiance.</a:t>
            </a:r>
            <a:endParaRPr lang="en-US" sz="1800" dirty="0"/>
          </a:p>
        </p:txBody>
      </p:sp>
      <p:sp>
        <p:nvSpPr>
          <p:cNvPr id="6" name="Text 4"/>
          <p:cNvSpPr/>
          <p:nvPr/>
        </p:nvSpPr>
        <p:spPr>
          <a:xfrm>
            <a:off x="777240" y="1828800"/>
            <a:ext cx="2514600" cy="731520"/>
          </a:xfrm>
          <a:prstGeom prst="roundRect">
            <a:avLst/>
          </a:prstGeom>
          <a:solidFill>
            <a:srgbClr val="F7F3E8"/>
          </a:solidFill>
          <a:ln w="10160">
            <a:solidFill>
              <a:srgbClr val="B8860B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algn="ctr" indent="0" marL="0">
              <a:spcAft>
                <a:spcPts val="100"/>
              </a:spcAft>
              <a:buNone/>
            </a:pPr>
            <a:r>
              <a:rPr lang="en-US" sz="1600" b="1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2026–2027</a:t>
            </a:r>
            <a:endParaRPr lang="en-US" sz="1600" dirty="0"/>
          </a:p>
          <a:p>
            <a:pPr algn="ctr" indent="0" marL="0">
              <a:spcAft>
                <a:spcPts val="100"/>
              </a:spcAft>
              <a:buNone/>
            </a:pPr>
            <a:r>
              <a:rPr lang="en-US" sz="1600" b="1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Prouver</a:t>
            </a:r>
            <a:endParaRPr lang="en-US" sz="1600" dirty="0"/>
          </a:p>
        </p:txBody>
      </p:sp>
      <p:sp>
        <p:nvSpPr>
          <p:cNvPr id="7" name="Text 5"/>
          <p:cNvSpPr/>
          <p:nvPr/>
        </p:nvSpPr>
        <p:spPr>
          <a:xfrm>
            <a:off x="777240" y="2834640"/>
            <a:ext cx="2514600" cy="1234440"/>
          </a:xfrm>
          <a:prstGeom prst="rect">
            <a:avLst/>
          </a:prstGeom>
          <a:noFill/>
          <a:ln/>
        </p:spPr>
        <p:txBody>
          <a:bodyPr wrap="square" lIns="762" tIns="762" rIns="762" bIns="762" rtlCol="0" anchor="t">
            <a:normAutofit/>
          </a:bodyPr>
          <a:lstStyle/>
          <a:p>
            <a:pPr algn="ctr" indent="0" marL="0">
              <a:spcAft>
                <a:spcPts val="100"/>
              </a:spcAft>
              <a:buNone/>
            </a:pPr>
            <a:r>
              <a:rPr lang="en-US" sz="1250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Pilotes, ledger, bases 2026, classification données, contrats eau-énergie.</a:t>
            </a:r>
            <a:endParaRPr lang="en-US" sz="1250" dirty="0"/>
          </a:p>
        </p:txBody>
      </p:sp>
      <p:sp>
        <p:nvSpPr>
          <p:cNvPr id="8" name="Shape 6"/>
          <p:cNvSpPr/>
          <p:nvPr/>
        </p:nvSpPr>
        <p:spPr>
          <a:xfrm>
            <a:off x="3383280" y="2194560"/>
            <a:ext cx="850392" cy="0"/>
          </a:xfrm>
          <a:prstGeom prst="line">
            <a:avLst/>
          </a:prstGeom>
          <a:noFill/>
          <a:ln w="16510">
            <a:solidFill>
              <a:srgbClr val="6B7280"/>
            </a:solidFill>
            <a:prstDash val="solid"/>
            <a:tailEnd type="triangle"/>
          </a:ln>
        </p:spPr>
      </p:sp>
      <p:sp>
        <p:nvSpPr>
          <p:cNvPr id="9" name="Text 7"/>
          <p:cNvSpPr/>
          <p:nvPr/>
        </p:nvSpPr>
        <p:spPr>
          <a:xfrm>
            <a:off x="4480560" y="1828800"/>
            <a:ext cx="2514600" cy="731520"/>
          </a:xfrm>
          <a:prstGeom prst="roundRect">
            <a:avLst/>
          </a:prstGeom>
          <a:solidFill>
            <a:srgbClr val="EAF4F6"/>
          </a:solidFill>
          <a:ln w="10160">
            <a:solidFill>
              <a:srgbClr val="1F4E5F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algn="ctr" indent="0" marL="0">
              <a:spcAft>
                <a:spcPts val="100"/>
              </a:spcAft>
              <a:buNone/>
            </a:pPr>
            <a:r>
              <a:rPr lang="en-US" sz="1600" b="1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2028–2031</a:t>
            </a:r>
            <a:endParaRPr lang="en-US" sz="1600" dirty="0"/>
          </a:p>
          <a:p>
            <a:pPr algn="ctr" indent="0" marL="0">
              <a:spcAft>
                <a:spcPts val="100"/>
              </a:spcAft>
              <a:buNone/>
            </a:pPr>
            <a:r>
              <a:rPr lang="en-US" sz="1600" b="1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Diffuser</a:t>
            </a:r>
            <a:endParaRPr lang="en-US" sz="1600" dirty="0"/>
          </a:p>
        </p:txBody>
      </p:sp>
      <p:sp>
        <p:nvSpPr>
          <p:cNvPr id="10" name="Text 8"/>
          <p:cNvSpPr/>
          <p:nvPr/>
        </p:nvSpPr>
        <p:spPr>
          <a:xfrm>
            <a:off x="4480560" y="2834640"/>
            <a:ext cx="2514600" cy="1234440"/>
          </a:xfrm>
          <a:prstGeom prst="rect">
            <a:avLst/>
          </a:prstGeom>
          <a:noFill/>
          <a:ln/>
        </p:spPr>
        <p:txBody>
          <a:bodyPr wrap="square" lIns="762" tIns="762" rIns="762" bIns="762" rtlCol="0" anchor="t">
            <a:normAutofit/>
          </a:bodyPr>
          <a:lstStyle/>
          <a:p>
            <a:pPr algn="ctr" indent="0" marL="0">
              <a:spcAft>
                <a:spcPts val="100"/>
              </a:spcAft>
              <a:buNone/>
            </a:pPr>
            <a:r>
              <a:rPr lang="en-US" sz="1250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50 districts, PME numérisées, capacité critique conditionnée, fiscalité plus robuste.</a:t>
            </a:r>
            <a:endParaRPr lang="en-US" sz="1250" dirty="0"/>
          </a:p>
        </p:txBody>
      </p:sp>
      <p:sp>
        <p:nvSpPr>
          <p:cNvPr id="11" name="Shape 9"/>
          <p:cNvSpPr/>
          <p:nvPr/>
        </p:nvSpPr>
        <p:spPr>
          <a:xfrm>
            <a:off x="7086600" y="2194560"/>
            <a:ext cx="850392" cy="0"/>
          </a:xfrm>
          <a:prstGeom prst="line">
            <a:avLst/>
          </a:prstGeom>
          <a:noFill/>
          <a:ln w="16510">
            <a:solidFill>
              <a:srgbClr val="6B7280"/>
            </a:solidFill>
            <a:prstDash val="solid"/>
            <a:tailEnd type="triangle"/>
          </a:ln>
        </p:spPr>
      </p:sp>
      <p:sp>
        <p:nvSpPr>
          <p:cNvPr id="12" name="Text 10"/>
          <p:cNvSpPr/>
          <p:nvPr/>
        </p:nvSpPr>
        <p:spPr>
          <a:xfrm>
            <a:off x="8183880" y="1828800"/>
            <a:ext cx="2514600" cy="731520"/>
          </a:xfrm>
          <a:prstGeom prst="roundRect">
            <a:avLst/>
          </a:prstGeom>
          <a:solidFill>
            <a:srgbClr val="EAF4EF"/>
          </a:solidFill>
          <a:ln w="10160">
            <a:solidFill>
              <a:srgbClr val="4E8F68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algn="ctr" indent="0" marL="0">
              <a:spcAft>
                <a:spcPts val="100"/>
              </a:spcAft>
              <a:buNone/>
            </a:pPr>
            <a:r>
              <a:rPr lang="en-US" sz="1600" b="1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2032–2036</a:t>
            </a:r>
            <a:endParaRPr lang="en-US" sz="1600" dirty="0"/>
          </a:p>
          <a:p>
            <a:pPr algn="ctr" indent="0" marL="0">
              <a:spcAft>
                <a:spcPts val="100"/>
              </a:spcAft>
              <a:buNone/>
            </a:pPr>
            <a:r>
              <a:rPr lang="en-US" sz="1600" b="1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Exporter</a:t>
            </a:r>
            <a:endParaRPr lang="en-US" sz="1600" dirty="0"/>
          </a:p>
        </p:txBody>
      </p:sp>
      <p:sp>
        <p:nvSpPr>
          <p:cNvPr id="13" name="Text 11"/>
          <p:cNvSpPr/>
          <p:nvPr/>
        </p:nvSpPr>
        <p:spPr>
          <a:xfrm>
            <a:off x="8183880" y="2834640"/>
            <a:ext cx="2514600" cy="1234440"/>
          </a:xfrm>
          <a:prstGeom prst="rect">
            <a:avLst/>
          </a:prstGeom>
          <a:noFill/>
          <a:ln/>
        </p:spPr>
        <p:txBody>
          <a:bodyPr wrap="square" lIns="762" tIns="762" rIns="762" bIns="762" rtlCol="0" anchor="t">
            <a:normAutofit/>
          </a:bodyPr>
          <a:lstStyle/>
          <a:p>
            <a:pPr algn="ctr" indent="0" marL="0">
              <a:spcAft>
                <a:spcPts val="100"/>
              </a:spcAft>
              <a:buNone/>
            </a:pPr>
            <a:r>
              <a:rPr lang="en-US" sz="1250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Standards ASEAN opt-in, industrie propre, services numériques et logistiques de confiance.</a:t>
            </a:r>
            <a:endParaRPr lang="en-US" sz="1250" dirty="0"/>
          </a:p>
        </p:txBody>
      </p:sp>
      <p:sp>
        <p:nvSpPr>
          <p:cNvPr id="14" name="Text 12"/>
          <p:cNvSpPr/>
          <p:nvPr/>
        </p:nvSpPr>
        <p:spPr>
          <a:xfrm>
            <a:off x="914400" y="5166360"/>
            <a:ext cx="10287000" cy="502920"/>
          </a:xfrm>
          <a:prstGeom prst="roundRect">
            <a:avLst/>
          </a:prstGeom>
          <a:solidFill>
            <a:srgbClr val="F7FAFA"/>
          </a:solidFill>
          <a:ln w="12700">
            <a:solidFill>
              <a:srgbClr val="E5E7EB"/>
            </a:solidFill>
          </a:ln>
        </p:spPr>
        <p:txBody>
          <a:bodyPr wrap="square" lIns="1270" tIns="1270" rIns="1270" bIns="1270" rtlCol="0" anchor="t">
            <a:normAutofit/>
          </a:bodyPr>
          <a:lstStyle/>
          <a:p>
            <a:pPr algn="ctr" indent="0" marL="0">
              <a:spcAft>
                <a:spcPts val="100"/>
              </a:spcAft>
              <a:buNone/>
            </a:pPr>
            <a:r>
              <a:rPr lang="en-US" sz="1500" dirty="0">
                <a:solidFill>
                  <a:srgbClr val="173B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La réussite ne dépend pas d’un mégaprojet isolé: elle dépend d’un système qui apprend vite et arrête vite ce qui ne marche pas.</a:t>
            </a:r>
            <a:endParaRPr lang="en-US" sz="1500" dirty="0"/>
          </a:p>
        </p:txBody>
      </p:sp>
      <p:sp>
        <p:nvSpPr>
          <p:cNvPr id="15" name="Text 13"/>
          <p:cNvSpPr/>
          <p:nvPr/>
        </p:nvSpPr>
        <p:spPr>
          <a:xfrm>
            <a:off x="530352" y="6565392"/>
            <a:ext cx="320040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680" dirty="0">
                <a:solidFill>
                  <a:srgbClr val="6B728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Version publique — 19 juin 2026</a:t>
            </a:r>
            <a:endParaRPr lang="en-US" sz="680" dirty="0"/>
          </a:p>
        </p:txBody>
      </p:sp>
      <p:sp>
        <p:nvSpPr>
          <p:cNvPr id="16" name="Text 14"/>
          <p:cNvSpPr/>
          <p:nvPr/>
        </p:nvSpPr>
        <p:spPr>
          <a:xfrm>
            <a:off x="7498080" y="6565392"/>
            <a:ext cx="374904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680" dirty="0">
                <a:solidFill>
                  <a:srgbClr val="6B728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Sources: S03, S21, S27, S34</a:t>
            </a:r>
            <a:endParaRPr lang="en-US" sz="68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384280" y="6556248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700">
                <a:solidFill>
                  <a:srgbClr val="7A8A91"/>
                </a:solidFill>
                <a:latin typeface="Aptos"/>
                <a:ea typeface="Aptos"/>
                <a:cs typeface="Aptos"/>
              </a:defRPr>
            </a:lvl1pPr>
          </a:lstStyle>
          <a:p>
            <a:pPr algn="l"/>
            <a:fld id="{F7021451-1387-4CA6-816F-3879F97B5CBC}" type="slidenum">
              <a:rPr b="0" lang="en-US"/>
              <a:t>16</a:t>
            </a:fld>
            <a:endParaRPr 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73152"/>
          </a:xfrm>
          <a:prstGeom prst="rect">
            <a:avLst/>
          </a:prstGeom>
          <a:solidFill>
            <a:srgbClr val="1F4E5F"/>
          </a:solidFill>
          <a:ln w="12700">
            <a:solidFill>
              <a:srgbClr val="1F4E5F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530352" y="164592"/>
            <a:ext cx="201168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50" b="1" dirty="0">
                <a:solidFill>
                  <a:srgbClr val="6B728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SABAI 2036</a:t>
            </a:r>
            <a:endParaRPr lang="en-US" sz="850" dirty="0"/>
          </a:p>
        </p:txBody>
      </p:sp>
      <p:sp>
        <p:nvSpPr>
          <p:cNvPr id="4" name="Text 2"/>
          <p:cNvSpPr/>
          <p:nvPr/>
        </p:nvSpPr>
        <p:spPr>
          <a:xfrm>
            <a:off x="530352" y="384048"/>
            <a:ext cx="10424160" cy="43891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indent="0" marL="0">
              <a:buNone/>
            </a:pPr>
            <a:r>
              <a:rPr lang="en-US" sz="2400" b="1" dirty="0">
                <a:solidFill>
                  <a:srgbClr val="173B45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KPI: faire, mesurer, publier</a:t>
            </a:r>
            <a:endParaRPr lang="en-US" sz="2400" dirty="0"/>
          </a:p>
        </p:txBody>
      </p:sp>
      <p:sp>
        <p:nvSpPr>
          <p:cNvPr id="5" name="Text 3"/>
          <p:cNvSpPr/>
          <p:nvPr/>
        </p:nvSpPr>
        <p:spPr>
          <a:xfrm>
            <a:off x="594360" y="987552"/>
            <a:ext cx="932688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spcAft>
                <a:spcPts val="100"/>
              </a:spcAft>
              <a:buNone/>
            </a:pPr>
            <a:r>
              <a:rPr lang="en-US" sz="1700" b="1" dirty="0">
                <a:solidFill>
                  <a:srgbClr val="173B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Un KPI public doit avoir une définition, une base, une source et une cadence.</a:t>
            </a:r>
            <a:endParaRPr lang="en-US" sz="1700" dirty="0"/>
          </a:p>
        </p:txBody>
      </p:sp>
      <p:sp>
        <p:nvSpPr>
          <p:cNvPr id="6" name="Text 4"/>
          <p:cNvSpPr/>
          <p:nvPr/>
        </p:nvSpPr>
        <p:spPr>
          <a:xfrm>
            <a:off x="685800" y="1737360"/>
            <a:ext cx="2331720" cy="1051560"/>
          </a:xfrm>
          <a:prstGeom prst="roundRect">
            <a:avLst/>
          </a:prstGeom>
          <a:solidFill>
            <a:srgbClr val="EAF4F6"/>
          </a:solidFill>
          <a:ln w="10160">
            <a:solidFill>
              <a:srgbClr val="1F4E5F"/>
            </a:solidFill>
          </a:ln>
        </p:spPr>
        <p:txBody>
          <a:bodyPr wrap="square" lIns="1270" tIns="1270" rIns="1270" bIns="1270" rtlCol="0" anchor="t">
            <a:normAutofit/>
          </a:bodyPr>
          <a:lstStyle/>
          <a:p>
            <a:pPr algn="l" indent="0" marL="0">
              <a:spcAft>
                <a:spcPts val="100"/>
              </a:spcAft>
              <a:buNone/>
            </a:pPr>
            <a:r>
              <a:rPr lang="en-US" sz="1060" b="1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Productivité</a:t>
            </a:r>
            <a:endParaRPr lang="en-US" sz="1060" dirty="0"/>
          </a:p>
          <a:p>
            <a:pPr algn="l" indent="0" marL="0">
              <a:spcAft>
                <a:spcPts val="100"/>
              </a:spcAft>
              <a:buNone/>
            </a:pPr>
            <a:r>
              <a:rPr lang="en-US" sz="1060" b="1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Productivité réelle par heure travaillée</a:t>
            </a:r>
            <a:endParaRPr lang="en-US" sz="1060" dirty="0"/>
          </a:p>
        </p:txBody>
      </p:sp>
      <p:sp>
        <p:nvSpPr>
          <p:cNvPr id="7" name="Text 5"/>
          <p:cNvSpPr/>
          <p:nvPr/>
        </p:nvSpPr>
        <p:spPr>
          <a:xfrm>
            <a:off x="758952" y="2560320"/>
            <a:ext cx="214884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spcAft>
                <a:spcPts val="100"/>
              </a:spcAft>
              <a:buNone/>
            </a:pPr>
            <a:r>
              <a:rPr lang="en-US" sz="760" dirty="0">
                <a:solidFill>
                  <a:srgbClr val="6B728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2031: +15%; 2036: convergence high-income</a:t>
            </a:r>
            <a:endParaRPr lang="en-US" sz="760" dirty="0"/>
          </a:p>
        </p:txBody>
      </p:sp>
      <p:sp>
        <p:nvSpPr>
          <p:cNvPr id="8" name="Text 6"/>
          <p:cNvSpPr/>
          <p:nvPr/>
        </p:nvSpPr>
        <p:spPr>
          <a:xfrm>
            <a:off x="3520440" y="1737360"/>
            <a:ext cx="2331720" cy="1051560"/>
          </a:xfrm>
          <a:prstGeom prst="roundRect">
            <a:avLst/>
          </a:prstGeom>
          <a:solidFill>
            <a:srgbClr val="F7FAFA"/>
          </a:solidFill>
          <a:ln w="10160">
            <a:solidFill>
              <a:srgbClr val="E5E7EB"/>
            </a:solidFill>
          </a:ln>
        </p:spPr>
        <p:txBody>
          <a:bodyPr wrap="square" lIns="1270" tIns="1270" rIns="1270" bIns="1270" rtlCol="0" anchor="t">
            <a:normAutofit/>
          </a:bodyPr>
          <a:lstStyle/>
          <a:p>
            <a:pPr algn="l" indent="0" marL="0">
              <a:spcAft>
                <a:spcPts val="100"/>
              </a:spcAft>
              <a:buNone/>
            </a:pPr>
            <a:r>
              <a:rPr lang="en-US" sz="1060" b="1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Éducation</a:t>
            </a:r>
            <a:endParaRPr lang="en-US" sz="1060" dirty="0"/>
          </a:p>
          <a:p>
            <a:pPr algn="l" indent="0" marL="0">
              <a:spcAft>
                <a:spcPts val="100"/>
              </a:spcAft>
              <a:buNone/>
            </a:pPr>
            <a:r>
              <a:rPr lang="en-US" sz="1060" b="1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Part d'élèves au niveau minimal PISA</a:t>
            </a:r>
            <a:endParaRPr lang="en-US" sz="1060" dirty="0"/>
          </a:p>
        </p:txBody>
      </p:sp>
      <p:sp>
        <p:nvSpPr>
          <p:cNvPr id="9" name="Text 7"/>
          <p:cNvSpPr/>
          <p:nvPr/>
        </p:nvSpPr>
        <p:spPr>
          <a:xfrm>
            <a:off x="3593592" y="2560320"/>
            <a:ext cx="214884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spcAft>
                <a:spcPts val="100"/>
              </a:spcAft>
              <a:buNone/>
            </a:pPr>
            <a:r>
              <a:rPr lang="en-US" sz="760" dirty="0">
                <a:solidFill>
                  <a:srgbClr val="6B728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2031: +10 pts; 2036: haut de l'ASEAN</a:t>
            </a:r>
            <a:endParaRPr lang="en-US" sz="760" dirty="0"/>
          </a:p>
        </p:txBody>
      </p:sp>
      <p:sp>
        <p:nvSpPr>
          <p:cNvPr id="10" name="Text 8"/>
          <p:cNvSpPr/>
          <p:nvPr/>
        </p:nvSpPr>
        <p:spPr>
          <a:xfrm>
            <a:off x="6355080" y="1737360"/>
            <a:ext cx="2331720" cy="1051560"/>
          </a:xfrm>
          <a:prstGeom prst="roundRect">
            <a:avLst/>
          </a:prstGeom>
          <a:solidFill>
            <a:srgbClr val="EAF4F6"/>
          </a:solidFill>
          <a:ln w="10160">
            <a:solidFill>
              <a:srgbClr val="1F4E5F"/>
            </a:solidFill>
          </a:ln>
        </p:spPr>
        <p:txBody>
          <a:bodyPr wrap="square" lIns="1270" tIns="1270" rIns="1270" bIns="1270" rtlCol="0" anchor="t">
            <a:normAutofit/>
          </a:bodyPr>
          <a:lstStyle/>
          <a:p>
            <a:pPr algn="l" indent="0" marL="0">
              <a:spcAft>
                <a:spcPts val="100"/>
              </a:spcAft>
              <a:buNone/>
            </a:pPr>
            <a:r>
              <a:rPr lang="en-US" sz="1060" b="1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Compétences</a:t>
            </a:r>
            <a:endParaRPr lang="en-US" sz="1060" dirty="0"/>
          </a:p>
          <a:p>
            <a:pPr algn="l" indent="0" marL="0">
              <a:spcAft>
                <a:spcPts val="100"/>
              </a:spcAft>
              <a:buNone/>
            </a:pPr>
            <a:r>
              <a:rPr lang="en-US" sz="1060" b="1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Insertion TVET à 12 mois</a:t>
            </a:r>
            <a:endParaRPr lang="en-US" sz="1060" dirty="0"/>
          </a:p>
        </p:txBody>
      </p:sp>
      <p:sp>
        <p:nvSpPr>
          <p:cNvPr id="11" name="Text 9"/>
          <p:cNvSpPr/>
          <p:nvPr/>
        </p:nvSpPr>
        <p:spPr>
          <a:xfrm>
            <a:off x="6428232" y="2560320"/>
            <a:ext cx="214884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spcAft>
                <a:spcPts val="100"/>
              </a:spcAft>
              <a:buNone/>
            </a:pPr>
            <a:r>
              <a:rPr lang="en-US" sz="760" dirty="0">
                <a:solidFill>
                  <a:srgbClr val="6B728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2031: 75%; 2036: 85%</a:t>
            </a:r>
            <a:endParaRPr lang="en-US" sz="760" dirty="0"/>
          </a:p>
        </p:txBody>
      </p:sp>
      <p:sp>
        <p:nvSpPr>
          <p:cNvPr id="12" name="Text 10"/>
          <p:cNvSpPr/>
          <p:nvPr/>
        </p:nvSpPr>
        <p:spPr>
          <a:xfrm>
            <a:off x="9189720" y="1737360"/>
            <a:ext cx="2331720" cy="1051560"/>
          </a:xfrm>
          <a:prstGeom prst="roundRect">
            <a:avLst/>
          </a:prstGeom>
          <a:solidFill>
            <a:srgbClr val="F7FAFA"/>
          </a:solidFill>
          <a:ln w="10160">
            <a:solidFill>
              <a:srgbClr val="E5E7EB"/>
            </a:solidFill>
          </a:ln>
        </p:spPr>
        <p:txBody>
          <a:bodyPr wrap="square" lIns="1270" tIns="1270" rIns="1270" bIns="1270" rtlCol="0" anchor="t">
            <a:normAutofit/>
          </a:bodyPr>
          <a:lstStyle/>
          <a:p>
            <a:pPr algn="l" indent="0" marL="0">
              <a:spcAft>
                <a:spcPts val="100"/>
              </a:spcAft>
              <a:buNone/>
            </a:pPr>
            <a:r>
              <a:rPr lang="en-US" sz="1060" b="1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Données</a:t>
            </a:r>
            <a:endParaRPr lang="en-US" sz="1060" dirty="0"/>
          </a:p>
          <a:p>
            <a:pPr algn="l" indent="0" marL="0">
              <a:spcAft>
                <a:spcPts val="100"/>
              </a:spcAft>
              <a:buNone/>
            </a:pPr>
            <a:r>
              <a:rPr lang="en-US" sz="1060" b="1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Données souveraines classées et chiffrées</a:t>
            </a:r>
            <a:endParaRPr lang="en-US" sz="1060" dirty="0"/>
          </a:p>
        </p:txBody>
      </p:sp>
      <p:sp>
        <p:nvSpPr>
          <p:cNvPr id="13" name="Text 11"/>
          <p:cNvSpPr/>
          <p:nvPr/>
        </p:nvSpPr>
        <p:spPr>
          <a:xfrm>
            <a:off x="9262872" y="2560320"/>
            <a:ext cx="214884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spcAft>
                <a:spcPts val="100"/>
              </a:spcAft>
              <a:buNone/>
            </a:pPr>
            <a:r>
              <a:rPr lang="en-US" sz="760" dirty="0">
                <a:solidFill>
                  <a:srgbClr val="6B728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2031: 80%; 2036: 100% critiques</a:t>
            </a:r>
            <a:endParaRPr lang="en-US" sz="760" dirty="0"/>
          </a:p>
        </p:txBody>
      </p:sp>
      <p:sp>
        <p:nvSpPr>
          <p:cNvPr id="14" name="Text 12"/>
          <p:cNvSpPr/>
          <p:nvPr/>
        </p:nvSpPr>
        <p:spPr>
          <a:xfrm>
            <a:off x="685800" y="3840480"/>
            <a:ext cx="2331720" cy="1051560"/>
          </a:xfrm>
          <a:prstGeom prst="roundRect">
            <a:avLst/>
          </a:prstGeom>
          <a:solidFill>
            <a:srgbClr val="EAF4F6"/>
          </a:solidFill>
          <a:ln w="10160">
            <a:solidFill>
              <a:srgbClr val="1F4E5F"/>
            </a:solidFill>
          </a:ln>
        </p:spPr>
        <p:txBody>
          <a:bodyPr wrap="square" lIns="1270" tIns="1270" rIns="1270" bIns="1270" rtlCol="0" anchor="t">
            <a:normAutofit/>
          </a:bodyPr>
          <a:lstStyle/>
          <a:p>
            <a:pPr algn="l" indent="0" marL="0">
              <a:spcAft>
                <a:spcPts val="100"/>
              </a:spcAft>
              <a:buNone/>
            </a:pPr>
            <a:r>
              <a:rPr lang="en-US" sz="1060" b="1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Énergie</a:t>
            </a:r>
            <a:endParaRPr lang="en-US" sz="1060" dirty="0"/>
          </a:p>
          <a:p>
            <a:pPr algn="l" indent="0" marL="0">
              <a:spcAft>
                <a:spcPts val="100"/>
              </a:spcAft>
              <a:buNone/>
            </a:pPr>
            <a:r>
              <a:rPr lang="en-US" sz="1060" b="1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Part énergie propre des nouvelles charges critiques</a:t>
            </a:r>
            <a:endParaRPr lang="en-US" sz="1060" dirty="0"/>
          </a:p>
        </p:txBody>
      </p:sp>
      <p:sp>
        <p:nvSpPr>
          <p:cNvPr id="15" name="Text 13"/>
          <p:cNvSpPr/>
          <p:nvPr/>
        </p:nvSpPr>
        <p:spPr>
          <a:xfrm>
            <a:off x="758952" y="4663440"/>
            <a:ext cx="214884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spcAft>
                <a:spcPts val="100"/>
              </a:spcAft>
              <a:buNone/>
            </a:pPr>
            <a:r>
              <a:rPr lang="en-US" sz="760" dirty="0">
                <a:solidFill>
                  <a:srgbClr val="6B728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2031: 50%; 2036: 80%</a:t>
            </a:r>
            <a:endParaRPr lang="en-US" sz="760" dirty="0"/>
          </a:p>
        </p:txBody>
      </p:sp>
      <p:sp>
        <p:nvSpPr>
          <p:cNvPr id="16" name="Text 14"/>
          <p:cNvSpPr/>
          <p:nvPr/>
        </p:nvSpPr>
        <p:spPr>
          <a:xfrm>
            <a:off x="3520440" y="3840480"/>
            <a:ext cx="2331720" cy="1051560"/>
          </a:xfrm>
          <a:prstGeom prst="roundRect">
            <a:avLst/>
          </a:prstGeom>
          <a:solidFill>
            <a:srgbClr val="F7FAFA"/>
          </a:solidFill>
          <a:ln w="10160">
            <a:solidFill>
              <a:srgbClr val="E5E7EB"/>
            </a:solidFill>
          </a:ln>
        </p:spPr>
        <p:txBody>
          <a:bodyPr wrap="square" lIns="1270" tIns="1270" rIns="1270" bIns="1270" rtlCol="0" anchor="t">
            <a:normAutofit/>
          </a:bodyPr>
          <a:lstStyle/>
          <a:p>
            <a:pPr algn="l" indent="0" marL="0">
              <a:spcAft>
                <a:spcPts val="100"/>
              </a:spcAft>
              <a:buNone/>
            </a:pPr>
            <a:r>
              <a:rPr lang="en-US" sz="1060" b="1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Eau</a:t>
            </a:r>
            <a:endParaRPr lang="en-US" sz="1060" dirty="0"/>
          </a:p>
          <a:p>
            <a:pPr algn="l" indent="0" marL="0">
              <a:spcAft>
                <a:spcPts val="100"/>
              </a:spcAft>
              <a:buNone/>
            </a:pPr>
            <a:r>
              <a:rPr lang="en-US" sz="1060" b="1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Publication eau/énergie par grand site</a:t>
            </a:r>
            <a:endParaRPr lang="en-US" sz="1060" dirty="0"/>
          </a:p>
        </p:txBody>
      </p:sp>
      <p:sp>
        <p:nvSpPr>
          <p:cNvPr id="17" name="Text 15"/>
          <p:cNvSpPr/>
          <p:nvPr/>
        </p:nvSpPr>
        <p:spPr>
          <a:xfrm>
            <a:off x="3593592" y="4663440"/>
            <a:ext cx="214884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spcAft>
                <a:spcPts val="100"/>
              </a:spcAft>
              <a:buNone/>
            </a:pPr>
            <a:r>
              <a:rPr lang="en-US" sz="760" dirty="0">
                <a:solidFill>
                  <a:srgbClr val="6B728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2031: 100% grands sites; 2036: audit bassin</a:t>
            </a:r>
            <a:endParaRPr lang="en-US" sz="760" dirty="0"/>
          </a:p>
        </p:txBody>
      </p:sp>
      <p:sp>
        <p:nvSpPr>
          <p:cNvPr id="18" name="Text 16"/>
          <p:cNvSpPr/>
          <p:nvPr/>
        </p:nvSpPr>
        <p:spPr>
          <a:xfrm>
            <a:off x="6355080" y="3840480"/>
            <a:ext cx="2331720" cy="1051560"/>
          </a:xfrm>
          <a:prstGeom prst="roundRect">
            <a:avLst/>
          </a:prstGeom>
          <a:solidFill>
            <a:srgbClr val="EAF4F6"/>
          </a:solidFill>
          <a:ln w="10160">
            <a:solidFill>
              <a:srgbClr val="1F4E5F"/>
            </a:solidFill>
          </a:ln>
        </p:spPr>
        <p:txBody>
          <a:bodyPr wrap="square" lIns="1270" tIns="1270" rIns="1270" bIns="1270" rtlCol="0" anchor="t">
            <a:normAutofit/>
          </a:bodyPr>
          <a:lstStyle/>
          <a:p>
            <a:pPr algn="l" indent="0" marL="0">
              <a:spcAft>
                <a:spcPts val="100"/>
              </a:spcAft>
              <a:buNone/>
            </a:pPr>
            <a:r>
              <a:rPr lang="en-US" sz="1060" b="1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PME</a:t>
            </a:r>
            <a:endParaRPr lang="en-US" sz="1060" dirty="0"/>
          </a:p>
          <a:p>
            <a:pPr algn="l" indent="0" marL="0">
              <a:spcAft>
                <a:spcPts val="100"/>
              </a:spcAft>
              <a:buNone/>
            </a:pPr>
            <a:r>
              <a:rPr lang="en-US" sz="1060" b="1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PME numérisées avec gain mesuré</a:t>
            </a:r>
            <a:endParaRPr lang="en-US" sz="1060" dirty="0"/>
          </a:p>
        </p:txBody>
      </p:sp>
      <p:sp>
        <p:nvSpPr>
          <p:cNvPr id="19" name="Text 17"/>
          <p:cNvSpPr/>
          <p:nvPr/>
        </p:nvSpPr>
        <p:spPr>
          <a:xfrm>
            <a:off x="6428232" y="4663440"/>
            <a:ext cx="214884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spcAft>
                <a:spcPts val="100"/>
              </a:spcAft>
              <a:buNone/>
            </a:pPr>
            <a:r>
              <a:rPr lang="en-US" sz="760" dirty="0">
                <a:solidFill>
                  <a:srgbClr val="6B728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2031: 100 000; 2036: 300 000</a:t>
            </a:r>
            <a:endParaRPr lang="en-US" sz="760" dirty="0"/>
          </a:p>
        </p:txBody>
      </p:sp>
      <p:sp>
        <p:nvSpPr>
          <p:cNvPr id="20" name="Text 18"/>
          <p:cNvSpPr/>
          <p:nvPr/>
        </p:nvSpPr>
        <p:spPr>
          <a:xfrm>
            <a:off x="9189720" y="3840480"/>
            <a:ext cx="2331720" cy="1051560"/>
          </a:xfrm>
          <a:prstGeom prst="roundRect">
            <a:avLst/>
          </a:prstGeom>
          <a:solidFill>
            <a:srgbClr val="F7FAFA"/>
          </a:solidFill>
          <a:ln w="10160">
            <a:solidFill>
              <a:srgbClr val="E5E7EB"/>
            </a:solidFill>
          </a:ln>
        </p:spPr>
        <p:txBody>
          <a:bodyPr wrap="square" lIns="1270" tIns="1270" rIns="1270" bIns="1270" rtlCol="0" anchor="t">
            <a:normAutofit/>
          </a:bodyPr>
          <a:lstStyle/>
          <a:p>
            <a:pPr algn="l" indent="0" marL="0">
              <a:spcAft>
                <a:spcPts val="100"/>
              </a:spcAft>
              <a:buNone/>
            </a:pPr>
            <a:r>
              <a:rPr lang="en-US" sz="1060" b="1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Agriculture</a:t>
            </a:r>
            <a:endParaRPr lang="en-US" sz="1060" dirty="0"/>
          </a:p>
          <a:p>
            <a:pPr algn="l" indent="0" marL="0">
              <a:spcAft>
                <a:spcPts val="100"/>
              </a:spcAft>
              <a:buNone/>
            </a:pPr>
            <a:r>
              <a:rPr lang="en-US" sz="1060" b="1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Part de valeur transformée et traçable</a:t>
            </a:r>
            <a:endParaRPr lang="en-US" sz="1060" dirty="0"/>
          </a:p>
        </p:txBody>
      </p:sp>
      <p:sp>
        <p:nvSpPr>
          <p:cNvPr id="21" name="Text 19"/>
          <p:cNvSpPr/>
          <p:nvPr/>
        </p:nvSpPr>
        <p:spPr>
          <a:xfrm>
            <a:off x="9262872" y="4663440"/>
            <a:ext cx="214884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spcAft>
                <a:spcPts val="100"/>
              </a:spcAft>
              <a:buNone/>
            </a:pPr>
            <a:r>
              <a:rPr lang="en-US" sz="760" dirty="0">
                <a:solidFill>
                  <a:srgbClr val="6B728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2031: +20%; 2036: +50%</a:t>
            </a:r>
            <a:endParaRPr lang="en-US" sz="760" dirty="0"/>
          </a:p>
        </p:txBody>
      </p:sp>
      <p:sp>
        <p:nvSpPr>
          <p:cNvPr id="22" name="Text 20"/>
          <p:cNvSpPr/>
          <p:nvPr/>
        </p:nvSpPr>
        <p:spPr>
          <a:xfrm>
            <a:off x="530352" y="6565392"/>
            <a:ext cx="320040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680" dirty="0">
                <a:solidFill>
                  <a:srgbClr val="6B728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Version publique — 19 juin 2026</a:t>
            </a:r>
            <a:endParaRPr lang="en-US" sz="680" dirty="0"/>
          </a:p>
        </p:txBody>
      </p:sp>
      <p:sp>
        <p:nvSpPr>
          <p:cNvPr id="23" name="Text 21"/>
          <p:cNvSpPr/>
          <p:nvPr/>
        </p:nvSpPr>
        <p:spPr>
          <a:xfrm>
            <a:off x="7498080" y="6565392"/>
            <a:ext cx="374904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680" dirty="0">
                <a:solidFill>
                  <a:srgbClr val="6B728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Sources: S01, S03, S10–S13, S18–S23, S28, S30</a:t>
            </a:r>
            <a:endParaRPr lang="en-US" sz="68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384280" y="6556248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700">
                <a:solidFill>
                  <a:srgbClr val="7A8A91"/>
                </a:solidFill>
                <a:latin typeface="Aptos"/>
                <a:ea typeface="Aptos"/>
                <a:cs typeface="Aptos"/>
              </a:defRPr>
            </a:lvl1pPr>
          </a:lstStyle>
          <a:p>
            <a:pPr algn="l"/>
            <a:fld id="{F7021451-1387-4CA6-816F-3879F97B5CBC}" type="slidenum">
              <a:rPr b="0" lang="en-US"/>
              <a:t>17</a:t>
            </a:fld>
            <a:endParaRPr 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73152"/>
          </a:xfrm>
          <a:prstGeom prst="rect">
            <a:avLst/>
          </a:prstGeom>
          <a:solidFill>
            <a:srgbClr val="1F4E5F"/>
          </a:solidFill>
          <a:ln w="12700">
            <a:solidFill>
              <a:srgbClr val="1F4E5F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530352" y="164592"/>
            <a:ext cx="201168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50" b="1" dirty="0">
                <a:solidFill>
                  <a:srgbClr val="6B728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SABAI 2036</a:t>
            </a:r>
            <a:endParaRPr lang="en-US" sz="850" dirty="0"/>
          </a:p>
        </p:txBody>
      </p:sp>
      <p:sp>
        <p:nvSpPr>
          <p:cNvPr id="4" name="Text 2"/>
          <p:cNvSpPr/>
          <p:nvPr/>
        </p:nvSpPr>
        <p:spPr>
          <a:xfrm>
            <a:off x="530352" y="384048"/>
            <a:ext cx="10424160" cy="43891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indent="0" marL="0">
              <a:buNone/>
            </a:pPr>
            <a:r>
              <a:rPr lang="en-US" sz="2400" b="1" dirty="0">
                <a:solidFill>
                  <a:srgbClr val="173B45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Registre des risques: fail closed</a:t>
            </a:r>
            <a:endParaRPr lang="en-US" sz="2400" dirty="0"/>
          </a:p>
        </p:txBody>
      </p:sp>
      <p:sp>
        <p:nvSpPr>
          <p:cNvPr id="5" name="Text 3"/>
          <p:cNvSpPr/>
          <p:nvPr/>
        </p:nvSpPr>
        <p:spPr>
          <a:xfrm>
            <a:off x="594360" y="987552"/>
            <a:ext cx="1024128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spcAft>
                <a:spcPts val="100"/>
              </a:spcAft>
              <a:buNone/>
            </a:pPr>
            <a:r>
              <a:rPr lang="en-US" sz="1700" b="1" dirty="0">
                <a:solidFill>
                  <a:srgbClr val="173B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La version publique privilégie la prudence: tout élément sensible, ambigu ou non confirmé sort du pack.</a:t>
            </a:r>
            <a:endParaRPr lang="en-US" sz="1700" dirty="0"/>
          </a:p>
        </p:txBody>
      </p:sp>
      <p:sp>
        <p:nvSpPr>
          <p:cNvPr id="6" name="Text 4"/>
          <p:cNvSpPr/>
          <p:nvPr/>
        </p:nvSpPr>
        <p:spPr>
          <a:xfrm>
            <a:off x="822960" y="1783080"/>
            <a:ext cx="2743200" cy="822960"/>
          </a:xfrm>
          <a:prstGeom prst="roundRect">
            <a:avLst/>
          </a:prstGeom>
          <a:solidFill>
            <a:srgbClr val="F7F3E8"/>
          </a:solidFill>
          <a:ln w="10160">
            <a:solidFill>
              <a:srgbClr val="B8860B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algn="ctr" indent="0" marL="0">
              <a:spcAft>
                <a:spcPts val="100"/>
              </a:spcAft>
              <a:buNone/>
            </a:pPr>
            <a:r>
              <a:rPr lang="en-US" sz="1250" b="1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Statuts mélangés</a:t>
            </a:r>
            <a:endParaRPr lang="en-US" sz="1250" dirty="0"/>
          </a:p>
          <a:p>
            <a:pPr algn="ctr" indent="0" marL="0">
              <a:spcAft>
                <a:spcPts val="100"/>
              </a:spcAft>
              <a:buNone/>
            </a:pPr>
            <a:r>
              <a:rPr lang="en-US" sz="1250" b="1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addition de montants hétérogènes</a:t>
            </a:r>
            <a:endParaRPr lang="en-US" sz="1250" dirty="0"/>
          </a:p>
        </p:txBody>
      </p:sp>
      <p:sp>
        <p:nvSpPr>
          <p:cNvPr id="7" name="Text 5"/>
          <p:cNvSpPr/>
          <p:nvPr/>
        </p:nvSpPr>
        <p:spPr>
          <a:xfrm>
            <a:off x="4526280" y="1783080"/>
            <a:ext cx="2743200" cy="822960"/>
          </a:xfrm>
          <a:prstGeom prst="roundRect">
            <a:avLst/>
          </a:prstGeom>
          <a:solidFill>
            <a:srgbClr val="F7F3E8"/>
          </a:solidFill>
          <a:ln w="10160">
            <a:solidFill>
              <a:srgbClr val="B8860B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algn="ctr" indent="0" marL="0">
              <a:spcAft>
                <a:spcPts val="100"/>
              </a:spcAft>
              <a:buNone/>
            </a:pPr>
            <a:r>
              <a:rPr lang="en-US" sz="1250" b="1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Emplois mal qualifiés</a:t>
            </a:r>
            <a:endParaRPr lang="en-US" sz="1250" dirty="0"/>
          </a:p>
          <a:p>
            <a:pPr algn="ctr" indent="0" marL="0">
              <a:spcAft>
                <a:spcPts val="100"/>
              </a:spcAft>
              <a:buNone/>
            </a:pPr>
            <a:r>
              <a:rPr lang="en-US" sz="1250" b="1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directs vs chaîne d’approvisionnement</a:t>
            </a:r>
            <a:endParaRPr lang="en-US" sz="1250" dirty="0"/>
          </a:p>
        </p:txBody>
      </p:sp>
      <p:sp>
        <p:nvSpPr>
          <p:cNvPr id="8" name="Text 6"/>
          <p:cNvSpPr/>
          <p:nvPr/>
        </p:nvSpPr>
        <p:spPr>
          <a:xfrm>
            <a:off x="8229600" y="1783080"/>
            <a:ext cx="2743200" cy="822960"/>
          </a:xfrm>
          <a:prstGeom prst="roundRect">
            <a:avLst/>
          </a:prstGeom>
          <a:solidFill>
            <a:srgbClr val="EAF4F6"/>
          </a:solidFill>
          <a:ln w="10160">
            <a:solidFill>
              <a:srgbClr val="1F4E5F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algn="ctr" indent="0" marL="0">
              <a:spcAft>
                <a:spcPts val="100"/>
              </a:spcAft>
              <a:buNone/>
            </a:pPr>
            <a:r>
              <a:rPr lang="en-US" sz="1250" b="1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Eau / énergie</a:t>
            </a:r>
            <a:endParaRPr lang="en-US" sz="1250" dirty="0"/>
          </a:p>
          <a:p>
            <a:pPr algn="ctr" indent="0" marL="0">
              <a:spcAft>
                <a:spcPts val="100"/>
              </a:spcAft>
              <a:buNone/>
            </a:pPr>
            <a:r>
              <a:rPr lang="en-US" sz="1250" b="1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capacité locale non publiée</a:t>
            </a:r>
            <a:endParaRPr lang="en-US" sz="1250" dirty="0"/>
          </a:p>
        </p:txBody>
      </p:sp>
      <p:sp>
        <p:nvSpPr>
          <p:cNvPr id="9" name="Text 7"/>
          <p:cNvSpPr/>
          <p:nvPr/>
        </p:nvSpPr>
        <p:spPr>
          <a:xfrm>
            <a:off x="822960" y="3840480"/>
            <a:ext cx="2743200" cy="822960"/>
          </a:xfrm>
          <a:prstGeom prst="roundRect">
            <a:avLst/>
          </a:prstGeom>
          <a:solidFill>
            <a:srgbClr val="EAF4F6"/>
          </a:solidFill>
          <a:ln w="10160">
            <a:solidFill>
              <a:srgbClr val="1F4E5F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algn="ctr" indent="0" marL="0">
              <a:spcAft>
                <a:spcPts val="100"/>
              </a:spcAft>
              <a:buNone/>
            </a:pPr>
            <a:r>
              <a:rPr lang="en-US" sz="1250" b="1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Capture de rente</a:t>
            </a:r>
            <a:endParaRPr lang="en-US" sz="1250" dirty="0"/>
          </a:p>
          <a:p>
            <a:pPr algn="ctr" indent="0" marL="0">
              <a:spcAft>
                <a:spcPts val="100"/>
              </a:spcAft>
              <a:buNone/>
            </a:pPr>
            <a:r>
              <a:rPr lang="en-US" sz="1250" b="1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avantages sans capacités locales</a:t>
            </a:r>
            <a:endParaRPr lang="en-US" sz="1250" dirty="0"/>
          </a:p>
        </p:txBody>
      </p:sp>
      <p:sp>
        <p:nvSpPr>
          <p:cNvPr id="10" name="Text 8"/>
          <p:cNvSpPr/>
          <p:nvPr/>
        </p:nvSpPr>
        <p:spPr>
          <a:xfrm>
            <a:off x="4526280" y="3840480"/>
            <a:ext cx="2743200" cy="822960"/>
          </a:xfrm>
          <a:prstGeom prst="roundRect">
            <a:avLst/>
          </a:prstGeom>
          <a:solidFill>
            <a:srgbClr val="EAF4F6"/>
          </a:solidFill>
          <a:ln w="10160">
            <a:solidFill>
              <a:srgbClr val="1F4E5F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algn="ctr" indent="0" marL="0">
              <a:spcAft>
                <a:spcPts val="100"/>
              </a:spcAft>
              <a:buNone/>
            </a:pPr>
            <a:r>
              <a:rPr lang="en-US" sz="1250" b="1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Sur-promesse</a:t>
            </a:r>
            <a:endParaRPr lang="en-US" sz="1250" dirty="0"/>
          </a:p>
          <a:p>
            <a:pPr algn="ctr" indent="0" marL="0">
              <a:spcAft>
                <a:spcPts val="100"/>
              </a:spcAft>
              <a:buNone/>
            </a:pPr>
            <a:r>
              <a:rPr lang="en-US" sz="1250" b="1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dividende non financé</a:t>
            </a:r>
            <a:endParaRPr lang="en-US" sz="1250" dirty="0"/>
          </a:p>
        </p:txBody>
      </p:sp>
      <p:sp>
        <p:nvSpPr>
          <p:cNvPr id="11" name="Text 9"/>
          <p:cNvSpPr/>
          <p:nvPr/>
        </p:nvSpPr>
        <p:spPr>
          <a:xfrm>
            <a:off x="8229600" y="3840480"/>
            <a:ext cx="2743200" cy="822960"/>
          </a:xfrm>
          <a:prstGeom prst="roundRect">
            <a:avLst/>
          </a:prstGeom>
          <a:solidFill>
            <a:srgbClr val="F7F3E8"/>
          </a:solidFill>
          <a:ln w="10160">
            <a:solidFill>
              <a:srgbClr val="B8860B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algn="ctr" indent="0" marL="0">
              <a:spcAft>
                <a:spcPts val="100"/>
              </a:spcAft>
              <a:buNone/>
            </a:pPr>
            <a:r>
              <a:rPr lang="en-US" sz="1250" b="1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Crédibilité</a:t>
            </a:r>
            <a:endParaRPr lang="en-US" sz="1250" dirty="0"/>
          </a:p>
          <a:p>
            <a:pPr algn="ctr" indent="0" marL="0">
              <a:spcAft>
                <a:spcPts val="100"/>
              </a:spcAft>
              <a:buNone/>
            </a:pPr>
            <a:r>
              <a:rPr lang="en-US" sz="1250" b="1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un seul chiffre faux bloque le dialogue</a:t>
            </a:r>
            <a:endParaRPr lang="en-US" sz="1250" dirty="0"/>
          </a:p>
        </p:txBody>
      </p:sp>
      <p:sp>
        <p:nvSpPr>
          <p:cNvPr id="12" name="Text 10"/>
          <p:cNvSpPr/>
          <p:nvPr/>
        </p:nvSpPr>
        <p:spPr>
          <a:xfrm>
            <a:off x="868680" y="5532120"/>
            <a:ext cx="1014984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spcAft>
                <a:spcPts val="100"/>
              </a:spcAft>
              <a:buNone/>
            </a:pPr>
            <a:r>
              <a:rPr lang="en-US" sz="1450" b="1" dirty="0">
                <a:solidFill>
                  <a:srgbClr val="173B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Mitigation commune: ledger, sources, clauses de pause, audits indépendants et lecture de contexte avant partage.</a:t>
            </a:r>
            <a:endParaRPr lang="en-US" sz="1450" dirty="0"/>
          </a:p>
        </p:txBody>
      </p:sp>
      <p:sp>
        <p:nvSpPr>
          <p:cNvPr id="13" name="Text 11"/>
          <p:cNvSpPr/>
          <p:nvPr/>
        </p:nvSpPr>
        <p:spPr>
          <a:xfrm>
            <a:off x="530352" y="6565392"/>
            <a:ext cx="320040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680" dirty="0">
                <a:solidFill>
                  <a:srgbClr val="6B728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Version publique — 19 juin 2026</a:t>
            </a:r>
            <a:endParaRPr lang="en-US" sz="680" dirty="0"/>
          </a:p>
        </p:txBody>
      </p:sp>
      <p:sp>
        <p:nvSpPr>
          <p:cNvPr id="14" name="Text 12"/>
          <p:cNvSpPr/>
          <p:nvPr/>
        </p:nvSpPr>
        <p:spPr>
          <a:xfrm>
            <a:off x="7498080" y="6565392"/>
            <a:ext cx="374904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680" dirty="0">
                <a:solidFill>
                  <a:srgbClr val="6B728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Sources: S03, S04, S12, S17, S27, S29</a:t>
            </a:r>
            <a:endParaRPr lang="en-US" sz="68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384280" y="6556248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700">
                <a:solidFill>
                  <a:srgbClr val="7A8A91"/>
                </a:solidFill>
                <a:latin typeface="Aptos"/>
                <a:ea typeface="Aptos"/>
                <a:cs typeface="Aptos"/>
              </a:defRPr>
            </a:lvl1pPr>
          </a:lstStyle>
          <a:p>
            <a:pPr algn="l"/>
            <a:fld id="{F7021451-1387-4CA6-816F-3879F97B5CBC}" type="slidenum">
              <a:rPr b="0" lang="en-US"/>
              <a:t>18</a:t>
            </a:fld>
            <a:endParaRPr 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73152"/>
          </a:xfrm>
          <a:prstGeom prst="rect">
            <a:avLst/>
          </a:prstGeom>
          <a:solidFill>
            <a:srgbClr val="1F4E5F"/>
          </a:solidFill>
          <a:ln w="12700">
            <a:solidFill>
              <a:srgbClr val="1F4E5F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530352" y="164592"/>
            <a:ext cx="201168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50" b="1" dirty="0">
                <a:solidFill>
                  <a:srgbClr val="6B728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SABAI 2036</a:t>
            </a:r>
            <a:endParaRPr lang="en-US" sz="850" dirty="0"/>
          </a:p>
        </p:txBody>
      </p:sp>
      <p:sp>
        <p:nvSpPr>
          <p:cNvPr id="4" name="Text 2"/>
          <p:cNvSpPr/>
          <p:nvPr/>
        </p:nvSpPr>
        <p:spPr>
          <a:xfrm>
            <a:off x="530352" y="384048"/>
            <a:ext cx="10424160" cy="43891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indent="0" marL="0">
              <a:buNone/>
            </a:pPr>
            <a:r>
              <a:rPr lang="en-US" sz="2400" b="1" dirty="0">
                <a:solidFill>
                  <a:srgbClr val="173B45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ASEAN Trusted Infrastructure Compact</a:t>
            </a:r>
            <a:endParaRPr lang="en-US" sz="2400" dirty="0"/>
          </a:p>
        </p:txBody>
      </p:sp>
      <p:sp>
        <p:nvSpPr>
          <p:cNvPr id="5" name="Text 3"/>
          <p:cNvSpPr/>
          <p:nvPr/>
        </p:nvSpPr>
        <p:spPr>
          <a:xfrm>
            <a:off x="594360" y="987552"/>
            <a:ext cx="98755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spcAft>
                <a:spcPts val="100"/>
              </a:spcAft>
              <a:buNone/>
            </a:pPr>
            <a:r>
              <a:rPr lang="en-US" sz="1700" b="1" dirty="0">
                <a:solidFill>
                  <a:srgbClr val="173B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Le compact est opt-in, économique et technique: il lie les économies sans arbitrer les conflits.</a:t>
            </a:r>
            <a:endParaRPr lang="en-US" sz="1700" dirty="0"/>
          </a:p>
        </p:txBody>
      </p:sp>
      <p:sp>
        <p:nvSpPr>
          <p:cNvPr id="6" name="Shape 4"/>
          <p:cNvSpPr/>
          <p:nvPr/>
        </p:nvSpPr>
        <p:spPr>
          <a:xfrm>
            <a:off x="5989320" y="1874520"/>
            <a:ext cx="0" cy="3154680"/>
          </a:xfrm>
          <a:prstGeom prst="line">
            <a:avLst/>
          </a:prstGeom>
          <a:noFill/>
          <a:ln w="16510">
            <a:solidFill>
              <a:srgbClr val="E5E7EB"/>
            </a:solidFill>
            <a:prstDash val="solid"/>
            <a:tailEnd type="none"/>
          </a:ln>
        </p:spPr>
      </p:sp>
      <p:sp>
        <p:nvSpPr>
          <p:cNvPr id="7" name="Shape 5"/>
          <p:cNvSpPr/>
          <p:nvPr/>
        </p:nvSpPr>
        <p:spPr>
          <a:xfrm>
            <a:off x="3063240" y="3429000"/>
            <a:ext cx="5852160" cy="0"/>
          </a:xfrm>
          <a:prstGeom prst="line">
            <a:avLst/>
          </a:prstGeom>
          <a:noFill/>
          <a:ln w="16510">
            <a:solidFill>
              <a:srgbClr val="E5E7EB"/>
            </a:solidFill>
            <a:prstDash val="solid"/>
            <a:tailEnd type="none"/>
          </a:ln>
        </p:spPr>
      </p:sp>
      <p:sp>
        <p:nvSpPr>
          <p:cNvPr id="8" name="Text 6"/>
          <p:cNvSpPr/>
          <p:nvPr/>
        </p:nvSpPr>
        <p:spPr>
          <a:xfrm>
            <a:off x="4873752" y="2880360"/>
            <a:ext cx="2240280" cy="1005840"/>
          </a:xfrm>
          <a:prstGeom prst="roundRect">
            <a:avLst/>
          </a:prstGeom>
          <a:solidFill>
            <a:srgbClr val="1F4E5F"/>
          </a:solidFill>
          <a:ln w="10160">
            <a:solidFill>
              <a:srgbClr val="1F4E5F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algn="ctr" indent="0" marL="0">
              <a:spcAft>
                <a:spcPts val="100"/>
              </a:spcAft>
              <a:buNone/>
            </a:pPr>
            <a:r>
              <a:rPr lang="en-US" sz="160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Bangkok</a:t>
            </a:r>
            <a:endParaRPr lang="en-US" sz="1600" dirty="0"/>
          </a:p>
          <a:p>
            <a:pPr algn="ctr" indent="0" marL="0">
              <a:spcAft>
                <a:spcPts val="100"/>
              </a:spcAft>
              <a:buNone/>
            </a:pPr>
            <a:r>
              <a:rPr lang="en-US" sz="160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standard setter</a:t>
            </a:r>
            <a:endParaRPr lang="en-US" sz="1600" dirty="0"/>
          </a:p>
        </p:txBody>
      </p:sp>
      <p:sp>
        <p:nvSpPr>
          <p:cNvPr id="9" name="Text 7"/>
          <p:cNvSpPr/>
          <p:nvPr/>
        </p:nvSpPr>
        <p:spPr>
          <a:xfrm>
            <a:off x="1005840" y="1664208"/>
            <a:ext cx="2194560" cy="731520"/>
          </a:xfrm>
          <a:prstGeom prst="roundRect">
            <a:avLst/>
          </a:prstGeom>
          <a:solidFill>
            <a:srgbClr val="EAF4F6"/>
          </a:solidFill>
          <a:ln w="10160">
            <a:solidFill>
              <a:srgbClr val="1F4E5F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algn="ctr" indent="0" marL="0">
              <a:spcAft>
                <a:spcPts val="100"/>
              </a:spcAft>
              <a:buNone/>
            </a:pPr>
            <a:r>
              <a:rPr lang="en-US" sz="1300" b="1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Données</a:t>
            </a:r>
            <a:endParaRPr lang="en-US" sz="1300" dirty="0"/>
          </a:p>
          <a:p>
            <a:pPr algn="ctr" indent="0" marL="0">
              <a:spcAft>
                <a:spcPts val="100"/>
              </a:spcAft>
              <a:buNone/>
            </a:pPr>
            <a:r>
              <a:rPr lang="en-US" sz="1300" b="1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interopérables</a:t>
            </a:r>
            <a:endParaRPr lang="en-US" sz="1300" dirty="0"/>
          </a:p>
        </p:txBody>
      </p:sp>
      <p:sp>
        <p:nvSpPr>
          <p:cNvPr id="10" name="Text 8"/>
          <p:cNvSpPr/>
          <p:nvPr/>
        </p:nvSpPr>
        <p:spPr>
          <a:xfrm>
            <a:off x="9006840" y="1664208"/>
            <a:ext cx="2194560" cy="731520"/>
          </a:xfrm>
          <a:prstGeom prst="roundRect">
            <a:avLst/>
          </a:prstGeom>
          <a:solidFill>
            <a:srgbClr val="F7F3E8"/>
          </a:solidFill>
          <a:ln w="10160">
            <a:solidFill>
              <a:srgbClr val="B8860B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algn="ctr" indent="0" marL="0">
              <a:spcAft>
                <a:spcPts val="100"/>
              </a:spcAft>
              <a:buNone/>
            </a:pPr>
            <a:r>
              <a:rPr lang="en-US" sz="1300" b="1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Énergie &amp; eau</a:t>
            </a:r>
            <a:endParaRPr lang="en-US" sz="1300" dirty="0"/>
          </a:p>
          <a:p>
            <a:pPr algn="ctr" indent="0" marL="0">
              <a:spcAft>
                <a:spcPts val="100"/>
              </a:spcAft>
              <a:buNone/>
            </a:pPr>
            <a:r>
              <a:rPr lang="en-US" sz="1300" b="1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transparentes</a:t>
            </a:r>
            <a:endParaRPr lang="en-US" sz="1300" dirty="0"/>
          </a:p>
        </p:txBody>
      </p:sp>
      <p:sp>
        <p:nvSpPr>
          <p:cNvPr id="11" name="Text 9"/>
          <p:cNvSpPr/>
          <p:nvPr/>
        </p:nvSpPr>
        <p:spPr>
          <a:xfrm>
            <a:off x="1005840" y="4434840"/>
            <a:ext cx="2194560" cy="731520"/>
          </a:xfrm>
          <a:prstGeom prst="roundRect">
            <a:avLst/>
          </a:prstGeom>
          <a:solidFill>
            <a:srgbClr val="F7FAFA"/>
          </a:solidFill>
          <a:ln w="10160">
            <a:solidFill>
              <a:srgbClr val="E5E7EB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algn="ctr" indent="0" marL="0">
              <a:spcAft>
                <a:spcPts val="100"/>
              </a:spcAft>
              <a:buNone/>
            </a:pPr>
            <a:r>
              <a:rPr lang="en-US" sz="1300" b="1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Logistique</a:t>
            </a:r>
            <a:endParaRPr lang="en-US" sz="1300" dirty="0"/>
          </a:p>
          <a:p>
            <a:pPr algn="ctr" indent="0" marL="0">
              <a:spcAft>
                <a:spcPts val="100"/>
              </a:spcAft>
              <a:buNone/>
            </a:pPr>
            <a:r>
              <a:rPr lang="en-US" sz="1300" b="1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traçable</a:t>
            </a:r>
            <a:endParaRPr lang="en-US" sz="1300" dirty="0"/>
          </a:p>
        </p:txBody>
      </p:sp>
      <p:sp>
        <p:nvSpPr>
          <p:cNvPr id="12" name="Text 10"/>
          <p:cNvSpPr/>
          <p:nvPr/>
        </p:nvSpPr>
        <p:spPr>
          <a:xfrm>
            <a:off x="9006840" y="4434840"/>
            <a:ext cx="2194560" cy="731520"/>
          </a:xfrm>
          <a:prstGeom prst="roundRect">
            <a:avLst/>
          </a:prstGeom>
          <a:solidFill>
            <a:srgbClr val="EAF4EF"/>
          </a:solidFill>
          <a:ln w="10160">
            <a:solidFill>
              <a:srgbClr val="4E8F68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algn="ctr" indent="0" marL="0">
              <a:spcAft>
                <a:spcPts val="100"/>
              </a:spcAft>
              <a:buNone/>
            </a:pPr>
            <a:r>
              <a:rPr lang="en-US" sz="1300" b="1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Standards</a:t>
            </a:r>
            <a:endParaRPr lang="en-US" sz="1300" dirty="0"/>
          </a:p>
          <a:p>
            <a:pPr algn="ctr" indent="0" marL="0">
              <a:spcAft>
                <a:spcPts val="100"/>
              </a:spcAft>
              <a:buNone/>
            </a:pPr>
            <a:r>
              <a:rPr lang="en-US" sz="1300" b="1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ouverts</a:t>
            </a:r>
            <a:endParaRPr lang="en-US" sz="1300" dirty="0"/>
          </a:p>
        </p:txBody>
      </p:sp>
      <p:sp>
        <p:nvSpPr>
          <p:cNvPr id="13" name="Text 11"/>
          <p:cNvSpPr/>
          <p:nvPr/>
        </p:nvSpPr>
        <p:spPr>
          <a:xfrm>
            <a:off x="1005840" y="5650992"/>
            <a:ext cx="1014984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spcAft>
                <a:spcPts val="100"/>
              </a:spcAft>
              <a:buNone/>
            </a:pPr>
            <a:r>
              <a:rPr lang="en-US" sz="1450" b="1" dirty="0">
                <a:solidFill>
                  <a:srgbClr val="173B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Résultat attendu: confiance régionale, baisse des frictions, projets positifs-somme et marge diplomatique.</a:t>
            </a:r>
            <a:endParaRPr lang="en-US" sz="1450" dirty="0"/>
          </a:p>
        </p:txBody>
      </p:sp>
      <p:sp>
        <p:nvSpPr>
          <p:cNvPr id="14" name="Text 12"/>
          <p:cNvSpPr/>
          <p:nvPr/>
        </p:nvSpPr>
        <p:spPr>
          <a:xfrm>
            <a:off x="530352" y="6565392"/>
            <a:ext cx="320040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680" dirty="0">
                <a:solidFill>
                  <a:srgbClr val="6B728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Version publique — 19 juin 2026</a:t>
            </a:r>
            <a:endParaRPr lang="en-US" sz="680" dirty="0"/>
          </a:p>
        </p:txBody>
      </p:sp>
      <p:sp>
        <p:nvSpPr>
          <p:cNvPr id="15" name="Text 13"/>
          <p:cNvSpPr/>
          <p:nvPr/>
        </p:nvSpPr>
        <p:spPr>
          <a:xfrm>
            <a:off x="7498080" y="6565392"/>
            <a:ext cx="374904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680" dirty="0">
                <a:solidFill>
                  <a:srgbClr val="6B728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Sources: S34</a:t>
            </a:r>
            <a:endParaRPr lang="en-US" sz="68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384280" y="6556248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700">
                <a:solidFill>
                  <a:srgbClr val="7A8A91"/>
                </a:solidFill>
                <a:latin typeface="Aptos"/>
                <a:ea typeface="Aptos"/>
                <a:cs typeface="Aptos"/>
              </a:defRPr>
            </a:lvl1pPr>
          </a:lstStyle>
          <a:p>
            <a:pPr algn="l"/>
            <a:fld id="{F7021451-1387-4CA6-816F-3879F97B5CBC}" type="slidenum">
              <a:rPr b="0" lang="en-US"/>
              <a:t>19</a:t>
            </a:fld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73152"/>
          </a:xfrm>
          <a:prstGeom prst="rect">
            <a:avLst/>
          </a:prstGeom>
          <a:solidFill>
            <a:srgbClr val="1F4E5F"/>
          </a:solidFill>
          <a:ln w="12700">
            <a:solidFill>
              <a:srgbClr val="1F4E5F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530352" y="164592"/>
            <a:ext cx="201168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50" b="1" dirty="0">
                <a:solidFill>
                  <a:srgbClr val="6B728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SABAI 2036</a:t>
            </a:r>
            <a:endParaRPr lang="en-US" sz="850" dirty="0"/>
          </a:p>
        </p:txBody>
      </p:sp>
      <p:sp>
        <p:nvSpPr>
          <p:cNvPr id="4" name="Text 2"/>
          <p:cNvSpPr/>
          <p:nvPr/>
        </p:nvSpPr>
        <p:spPr>
          <a:xfrm>
            <a:off x="530352" y="384048"/>
            <a:ext cx="10424160" cy="43891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indent="0" marL="0">
              <a:buNone/>
            </a:pPr>
            <a:r>
              <a:rPr lang="en-US" sz="2400" b="1" dirty="0">
                <a:solidFill>
                  <a:srgbClr val="173B45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Périmètre public et méthode</a:t>
            </a:r>
            <a:endParaRPr lang="en-US" sz="2400" dirty="0"/>
          </a:p>
        </p:txBody>
      </p:sp>
      <p:sp>
        <p:nvSpPr>
          <p:cNvPr id="5" name="Text 3"/>
          <p:cNvSpPr/>
          <p:nvPr/>
        </p:nvSpPr>
        <p:spPr>
          <a:xfrm>
            <a:off x="594360" y="1024128"/>
            <a:ext cx="758952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spcAft>
                <a:spcPts val="100"/>
              </a:spcAft>
              <a:buNone/>
            </a:pPr>
            <a:r>
              <a:rPr lang="en-US" sz="1900" b="1" dirty="0">
                <a:solidFill>
                  <a:srgbClr val="173B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Ce pack conserve le fond stratégique et retire uniquement les éléments internes, sensibles ou non publiables.</a:t>
            </a:r>
            <a:endParaRPr lang="en-US" sz="1900" dirty="0"/>
          </a:p>
        </p:txBody>
      </p:sp>
      <p:sp>
        <p:nvSpPr>
          <p:cNvPr id="6" name="Text 4"/>
          <p:cNvSpPr/>
          <p:nvPr/>
        </p:nvSpPr>
        <p:spPr>
          <a:xfrm>
            <a:off x="594360" y="1828800"/>
            <a:ext cx="3383280" cy="2103120"/>
          </a:xfrm>
          <a:prstGeom prst="roundRect">
            <a:avLst/>
          </a:prstGeom>
          <a:solidFill>
            <a:srgbClr val="EAF4F6"/>
          </a:solidFill>
          <a:ln w="10160">
            <a:solidFill>
              <a:srgbClr val="1F4E5F"/>
            </a:solidFill>
          </a:ln>
        </p:spPr>
        <p:txBody>
          <a:bodyPr wrap="square" lIns="2032" tIns="2032" rIns="2032" bIns="2032" rtlCol="0" anchor="t">
            <a:normAutofit/>
          </a:bodyPr>
          <a:lstStyle/>
          <a:p>
            <a:pPr algn="l" indent="0" marL="0">
              <a:spcAft>
                <a:spcPts val="100"/>
              </a:spcAft>
              <a:buNone/>
            </a:pPr>
            <a:r>
              <a:rPr lang="en-US" sz="1400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À garder</a:t>
            </a:r>
            <a:endParaRPr lang="en-US" sz="1400" dirty="0"/>
          </a:p>
          <a:p>
            <a:pPr algn="l" indent="0" marL="0">
              <a:spcAft>
                <a:spcPts val="100"/>
              </a:spcAft>
              <a:buNone/>
            </a:pPr>
            <a:r>
              <a:rPr lang="en-US" sz="1400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15 lacunes, doctrine, 6 piliers, roadmap, KPI, risques, audit 25 claims, 34 sources.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4434840" y="1828800"/>
            <a:ext cx="3383280" cy="2103120"/>
          </a:xfrm>
          <a:prstGeom prst="roundRect">
            <a:avLst/>
          </a:prstGeom>
          <a:solidFill>
            <a:srgbClr val="F7F3E8"/>
          </a:solidFill>
          <a:ln w="10160">
            <a:solidFill>
              <a:srgbClr val="B8860B"/>
            </a:solidFill>
          </a:ln>
        </p:spPr>
        <p:txBody>
          <a:bodyPr wrap="square" lIns="2032" tIns="2032" rIns="2032" bIns="2032" rtlCol="0" anchor="t">
            <a:normAutofit/>
          </a:bodyPr>
          <a:lstStyle/>
          <a:p>
            <a:pPr algn="l" indent="0" marL="0">
              <a:spcAft>
                <a:spcPts val="100"/>
              </a:spcAft>
              <a:buNone/>
            </a:pPr>
            <a:r>
              <a:rPr lang="en-US" sz="1400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À neutraliser</a:t>
            </a:r>
            <a:endParaRPr lang="en-US" sz="1400" dirty="0"/>
          </a:p>
          <a:p>
            <a:pPr algn="l" indent="0" marL="0">
              <a:spcAft>
                <a:spcPts val="100"/>
              </a:spcAft>
              <a:buNone/>
            </a:pPr>
            <a:r>
              <a:rPr lang="en-US" sz="1400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Confrontation par blocs, formulations non publiques, chiffres non confirmés et statuts confondus.</a:t>
            </a:r>
            <a:endParaRPr lang="en-US" sz="1400" dirty="0"/>
          </a:p>
        </p:txBody>
      </p:sp>
      <p:sp>
        <p:nvSpPr>
          <p:cNvPr id="8" name="Text 6"/>
          <p:cNvSpPr/>
          <p:nvPr/>
        </p:nvSpPr>
        <p:spPr>
          <a:xfrm>
            <a:off x="8275320" y="1828800"/>
            <a:ext cx="3246120" cy="2103120"/>
          </a:xfrm>
          <a:prstGeom prst="roundRect">
            <a:avLst/>
          </a:prstGeom>
          <a:solidFill>
            <a:srgbClr val="EAF4EF"/>
          </a:solidFill>
          <a:ln w="10160">
            <a:solidFill>
              <a:srgbClr val="4E8F68"/>
            </a:solidFill>
          </a:ln>
        </p:spPr>
        <p:txBody>
          <a:bodyPr wrap="square" lIns="2032" tIns="2032" rIns="2032" bIns="2032" rtlCol="0" anchor="t">
            <a:normAutofit/>
          </a:bodyPr>
          <a:lstStyle/>
          <a:p>
            <a:pPr algn="l" indent="0" marL="0">
              <a:spcAft>
                <a:spcPts val="100"/>
              </a:spcAft>
              <a:buNone/>
            </a:pPr>
            <a:r>
              <a:rPr lang="en-US" sz="1400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À prouver</a:t>
            </a:r>
            <a:endParaRPr lang="en-US" sz="1400" dirty="0"/>
          </a:p>
          <a:p>
            <a:pPr algn="l" indent="0" marL="0">
              <a:spcAft>
                <a:spcPts val="100"/>
              </a:spcAft>
              <a:buNone/>
            </a:pPr>
            <a:r>
              <a:rPr lang="en-US" sz="1400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Chaque chiffre porte un statut: annoncé, demande, approuvé, dépensé, construit ou opérationnel.</a:t>
            </a:r>
            <a:endParaRPr lang="en-US" sz="1400" dirty="0"/>
          </a:p>
        </p:txBody>
      </p:sp>
      <p:sp>
        <p:nvSpPr>
          <p:cNvPr id="9" name="Text 7"/>
          <p:cNvSpPr/>
          <p:nvPr/>
        </p:nvSpPr>
        <p:spPr>
          <a:xfrm>
            <a:off x="594360" y="4773168"/>
            <a:ext cx="10881360" cy="512064"/>
          </a:xfrm>
          <a:prstGeom prst="roundRect">
            <a:avLst/>
          </a:prstGeom>
          <a:solidFill>
            <a:srgbClr val="F7FAFA"/>
          </a:solidFill>
          <a:ln w="12700">
            <a:solidFill>
              <a:srgbClr val="E5E7EB"/>
            </a:solidFill>
          </a:ln>
        </p:spPr>
        <p:txBody>
          <a:bodyPr wrap="square" lIns="1778" tIns="1778" rIns="1778" bIns="1778" rtlCol="0" anchor="t">
            <a:normAutofit/>
          </a:bodyPr>
          <a:lstStyle/>
          <a:p>
            <a:pPr algn="l" indent="0" marL="0">
              <a:spcAft>
                <a:spcPts val="100"/>
              </a:spcAft>
              <a:buNone/>
            </a:pPr>
            <a:r>
              <a:rPr lang="en-US" sz="1600" i="1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Ce document s'appuie sur des recherches vérifiées par audits indépendants et des sources publiques documentées en annexe.</a:t>
            </a:r>
            <a:endParaRPr lang="en-US" sz="1600" dirty="0"/>
          </a:p>
        </p:txBody>
      </p:sp>
      <p:sp>
        <p:nvSpPr>
          <p:cNvPr id="10" name="Text 8"/>
          <p:cNvSpPr/>
          <p:nvPr/>
        </p:nvSpPr>
        <p:spPr>
          <a:xfrm>
            <a:off x="530352" y="6565392"/>
            <a:ext cx="320040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680" dirty="0">
                <a:solidFill>
                  <a:srgbClr val="6B728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Version publique — 19 juin 2026</a:t>
            </a:r>
            <a:endParaRPr lang="en-US" sz="680" dirty="0"/>
          </a:p>
        </p:txBody>
      </p:sp>
      <p:sp>
        <p:nvSpPr>
          <p:cNvPr id="11" name="Text 9"/>
          <p:cNvSpPr/>
          <p:nvPr/>
        </p:nvSpPr>
        <p:spPr>
          <a:xfrm>
            <a:off x="7498080" y="6565392"/>
            <a:ext cx="374904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680" dirty="0">
                <a:solidFill>
                  <a:srgbClr val="6B728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Sources: S01–S34</a:t>
            </a:r>
            <a:endParaRPr lang="en-US" sz="68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384280" y="6556248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700">
                <a:solidFill>
                  <a:srgbClr val="7A8A91"/>
                </a:solidFill>
                <a:latin typeface="Aptos"/>
                <a:ea typeface="Aptos"/>
                <a:cs typeface="Aptos"/>
              </a:defRPr>
            </a:lvl1pPr>
          </a:lstStyle>
          <a:p>
            <a:pPr algn="l"/>
            <a:fld id="{F7021451-1387-4CA6-816F-3879F97B5CBC}" type="slidenum">
              <a:rPr b="0" lang="en-US"/>
              <a:t>2</a:t>
            </a:fld>
            <a:endParaRPr 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73152"/>
          </a:xfrm>
          <a:prstGeom prst="rect">
            <a:avLst/>
          </a:prstGeom>
          <a:solidFill>
            <a:srgbClr val="1F4E5F"/>
          </a:solidFill>
          <a:ln w="12700">
            <a:solidFill>
              <a:srgbClr val="1F4E5F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530352" y="164592"/>
            <a:ext cx="201168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50" b="1" dirty="0">
                <a:solidFill>
                  <a:srgbClr val="6B728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SABAI 2036</a:t>
            </a:r>
            <a:endParaRPr lang="en-US" sz="850" dirty="0"/>
          </a:p>
        </p:txBody>
      </p:sp>
      <p:sp>
        <p:nvSpPr>
          <p:cNvPr id="4" name="Text 2"/>
          <p:cNvSpPr/>
          <p:nvPr/>
        </p:nvSpPr>
        <p:spPr>
          <a:xfrm>
            <a:off x="530352" y="384048"/>
            <a:ext cx="10424160" cy="43891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indent="0" marL="0">
              <a:buNone/>
            </a:pPr>
            <a:r>
              <a:rPr lang="en-US" sz="2400" b="1" dirty="0">
                <a:solidFill>
                  <a:srgbClr val="173B45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Audit des 25 claims: publier ce qui tient</a:t>
            </a:r>
            <a:endParaRPr lang="en-US" sz="2400" dirty="0"/>
          </a:p>
        </p:txBody>
      </p:sp>
      <p:sp>
        <p:nvSpPr>
          <p:cNvPr id="5" name="Text 3"/>
          <p:cNvSpPr/>
          <p:nvPr/>
        </p:nvSpPr>
        <p:spPr>
          <a:xfrm>
            <a:off x="594360" y="987552"/>
            <a:ext cx="1024128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spcAft>
                <a:spcPts val="100"/>
              </a:spcAft>
              <a:buNone/>
            </a:pPr>
            <a:r>
              <a:rPr lang="en-US" sz="1700" b="1" dirty="0">
                <a:solidFill>
                  <a:srgbClr val="173B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Le pack sépare explicitement fait, estimation, risque et doctrine. Les chiffres démentis sortent du public.</a:t>
            </a:r>
            <a:endParaRPr lang="en-US" sz="1700" dirty="0"/>
          </a:p>
        </p:txBody>
      </p:sp>
      <p:sp>
        <p:nvSpPr>
          <p:cNvPr id="6" name="Text 4"/>
          <p:cNvSpPr/>
          <p:nvPr/>
        </p:nvSpPr>
        <p:spPr>
          <a:xfrm>
            <a:off x="777240" y="1828800"/>
            <a:ext cx="2267712" cy="1005840"/>
          </a:xfrm>
          <a:prstGeom prst="roundRect">
            <a:avLst/>
          </a:prstGeom>
          <a:solidFill>
            <a:srgbClr val="EAF4F6"/>
          </a:solidFill>
          <a:ln w="10160">
            <a:solidFill>
              <a:srgbClr val="1F4E5F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algn="ctr" indent="0" marL="0">
              <a:spcAft>
                <a:spcPts val="100"/>
              </a:spcAft>
              <a:buNone/>
            </a:pPr>
            <a:r>
              <a:rPr lang="en-US" sz="1300" b="1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Fait</a:t>
            </a:r>
            <a:endParaRPr lang="en-US" sz="1300" dirty="0"/>
          </a:p>
          <a:p>
            <a:pPr algn="ctr" indent="0" marL="0">
              <a:spcAft>
                <a:spcPts val="100"/>
              </a:spcAft>
              <a:buNone/>
            </a:pPr>
            <a:r>
              <a:rPr lang="en-US" sz="1300" b="1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bases vérifiables</a:t>
            </a:r>
            <a:endParaRPr lang="en-US" sz="1300" dirty="0"/>
          </a:p>
          <a:p>
            <a:pPr algn="ctr" indent="0" marL="0">
              <a:spcAft>
                <a:spcPts val="100"/>
              </a:spcAft>
              <a:buNone/>
            </a:pPr>
            <a:r>
              <a:rPr lang="en-US" sz="1300" b="1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avec source officielle</a:t>
            </a:r>
            <a:endParaRPr lang="en-US" sz="1300" dirty="0"/>
          </a:p>
        </p:txBody>
      </p:sp>
      <p:sp>
        <p:nvSpPr>
          <p:cNvPr id="7" name="Text 5"/>
          <p:cNvSpPr/>
          <p:nvPr/>
        </p:nvSpPr>
        <p:spPr>
          <a:xfrm>
            <a:off x="3593592" y="1828800"/>
            <a:ext cx="2267712" cy="1005840"/>
          </a:xfrm>
          <a:prstGeom prst="roundRect">
            <a:avLst/>
          </a:prstGeom>
          <a:solidFill>
            <a:srgbClr val="F7F3E8"/>
          </a:solidFill>
          <a:ln w="10160">
            <a:solidFill>
              <a:srgbClr val="B8860B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algn="ctr" indent="0" marL="0">
              <a:spcAft>
                <a:spcPts val="100"/>
              </a:spcAft>
              <a:buNone/>
            </a:pPr>
            <a:r>
              <a:rPr lang="en-US" sz="1300" b="1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Estimation</a:t>
            </a:r>
            <a:endParaRPr lang="en-US" sz="1300" dirty="0"/>
          </a:p>
          <a:p>
            <a:pPr algn="ctr" indent="0" marL="0">
              <a:spcAft>
                <a:spcPts val="100"/>
              </a:spcAft>
              <a:buNone/>
            </a:pPr>
            <a:r>
              <a:rPr lang="en-US" sz="1300" b="1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fourchette prudente</a:t>
            </a:r>
            <a:endParaRPr lang="en-US" sz="1300" dirty="0"/>
          </a:p>
          <a:p>
            <a:pPr algn="ctr" indent="0" marL="0">
              <a:spcAft>
                <a:spcPts val="100"/>
              </a:spcAft>
              <a:buNone/>
            </a:pPr>
            <a:r>
              <a:rPr lang="en-US" sz="1300" b="1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avec méthode</a:t>
            </a:r>
            <a:endParaRPr lang="en-US" sz="1300" dirty="0"/>
          </a:p>
        </p:txBody>
      </p:sp>
      <p:sp>
        <p:nvSpPr>
          <p:cNvPr id="8" name="Text 6"/>
          <p:cNvSpPr/>
          <p:nvPr/>
        </p:nvSpPr>
        <p:spPr>
          <a:xfrm>
            <a:off x="6409944" y="1828800"/>
            <a:ext cx="2267712" cy="1005840"/>
          </a:xfrm>
          <a:prstGeom prst="roundRect">
            <a:avLst/>
          </a:prstGeom>
          <a:solidFill>
            <a:srgbClr val="F7FAFA"/>
          </a:solidFill>
          <a:ln w="10160">
            <a:solidFill>
              <a:srgbClr val="1F4E5F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algn="ctr" indent="0" marL="0">
              <a:spcAft>
                <a:spcPts val="100"/>
              </a:spcAft>
              <a:buNone/>
            </a:pPr>
            <a:r>
              <a:rPr lang="en-US" sz="1300" b="1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Risque</a:t>
            </a:r>
            <a:endParaRPr lang="en-US" sz="1300" dirty="0"/>
          </a:p>
          <a:p>
            <a:pPr algn="ctr" indent="0" marL="0">
              <a:spcAft>
                <a:spcPts val="100"/>
              </a:spcAft>
              <a:buNone/>
            </a:pPr>
            <a:r>
              <a:rPr lang="en-US" sz="1300" b="1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documenté, non causal</a:t>
            </a:r>
            <a:endParaRPr lang="en-US" sz="1300" dirty="0"/>
          </a:p>
          <a:p>
            <a:pPr algn="ctr" indent="0" marL="0">
              <a:spcAft>
                <a:spcPts val="100"/>
              </a:spcAft>
              <a:buNone/>
            </a:pPr>
            <a:r>
              <a:rPr lang="en-US" sz="1300" b="1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sans preuve site par site</a:t>
            </a:r>
            <a:endParaRPr lang="en-US" sz="1300" dirty="0"/>
          </a:p>
        </p:txBody>
      </p:sp>
      <p:sp>
        <p:nvSpPr>
          <p:cNvPr id="9" name="Text 7"/>
          <p:cNvSpPr/>
          <p:nvPr/>
        </p:nvSpPr>
        <p:spPr>
          <a:xfrm>
            <a:off x="9226296" y="1828800"/>
            <a:ext cx="2267712" cy="1005840"/>
          </a:xfrm>
          <a:prstGeom prst="roundRect">
            <a:avLst/>
          </a:prstGeom>
          <a:solidFill>
            <a:srgbClr val="EAF4EF"/>
          </a:solidFill>
          <a:ln w="10160">
            <a:solidFill>
              <a:srgbClr val="4E8F68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algn="ctr" indent="0" marL="0">
              <a:spcAft>
                <a:spcPts val="100"/>
              </a:spcAft>
              <a:buNone/>
            </a:pPr>
            <a:r>
              <a:rPr lang="en-US" sz="1300" b="1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Doctrine</a:t>
            </a:r>
            <a:endParaRPr lang="en-US" sz="1300" dirty="0"/>
          </a:p>
          <a:p>
            <a:pPr algn="ctr" indent="0" marL="0">
              <a:spcAft>
                <a:spcPts val="100"/>
              </a:spcAft>
              <a:buNone/>
            </a:pPr>
            <a:r>
              <a:rPr lang="en-US" sz="1300" b="1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orientation publique</a:t>
            </a:r>
            <a:endParaRPr lang="en-US" sz="1300" dirty="0"/>
          </a:p>
          <a:p>
            <a:pPr algn="ctr" indent="0" marL="0">
              <a:spcAft>
                <a:spcPts val="100"/>
              </a:spcAft>
              <a:buNone/>
            </a:pPr>
            <a:r>
              <a:rPr lang="en-US" sz="1300" b="1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sans ciblage géopolitique</a:t>
            </a:r>
            <a:endParaRPr lang="en-US" sz="1300" dirty="0"/>
          </a:p>
        </p:txBody>
      </p:sp>
      <p:sp>
        <p:nvSpPr>
          <p:cNvPr id="10" name="Text 8"/>
          <p:cNvSpPr/>
          <p:nvPr/>
        </p:nvSpPr>
        <p:spPr>
          <a:xfrm>
            <a:off x="777240" y="3840480"/>
            <a:ext cx="5074920" cy="960120"/>
          </a:xfrm>
          <a:prstGeom prst="roundRect">
            <a:avLst/>
          </a:prstGeom>
          <a:solidFill>
            <a:srgbClr val="F7FAFA"/>
          </a:solidFill>
          <a:ln w="12700">
            <a:solidFill>
              <a:srgbClr val="E5E7EB"/>
            </a:solidFill>
          </a:ln>
        </p:spPr>
        <p:txBody>
          <a:bodyPr wrap="square" lIns="1524" tIns="1524" rIns="1524" bIns="1524" rtlCol="0" anchor="t">
            <a:normAutofit/>
          </a:bodyPr>
          <a:lstStyle/>
          <a:p>
            <a:pPr algn="l" indent="0" marL="0">
              <a:spcAft>
                <a:spcPts val="100"/>
              </a:spcAft>
              <a:buNone/>
            </a:pPr>
            <a:r>
              <a:rPr lang="en-US" sz="1400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Exemples conservés: demandes BOI 2025, dette publique, comparaison de croissance, emploi direct prudent, collecte e-Service documentée 2022–2023.</a:t>
            </a:r>
            <a:endParaRPr lang="en-US" sz="1400" dirty="0"/>
          </a:p>
        </p:txBody>
      </p:sp>
      <p:sp>
        <p:nvSpPr>
          <p:cNvPr id="11" name="Text 9"/>
          <p:cNvSpPr/>
          <p:nvPr/>
        </p:nvSpPr>
        <p:spPr>
          <a:xfrm>
            <a:off x="6355080" y="3840480"/>
            <a:ext cx="5074920" cy="960120"/>
          </a:xfrm>
          <a:prstGeom prst="roundRect">
            <a:avLst/>
          </a:prstGeom>
          <a:solidFill>
            <a:srgbClr val="F7F3E8"/>
          </a:solidFill>
          <a:ln w="12700">
            <a:solidFill>
              <a:srgbClr val="B8860B"/>
            </a:solidFill>
          </a:ln>
        </p:spPr>
        <p:txBody>
          <a:bodyPr wrap="square" lIns="1524" tIns="1524" rIns="1524" bIns="1524" rtlCol="0" anchor="t">
            <a:normAutofit/>
          </a:bodyPr>
          <a:lstStyle/>
          <a:p>
            <a:pPr algn="l" indent="0" marL="0">
              <a:spcAft>
                <a:spcPts val="100"/>
              </a:spcAft>
              <a:buNone/>
            </a:pPr>
            <a:r>
              <a:rPr lang="en-US" sz="1400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Exemples retirés: tout chiffre sans statut, toute causalité non prouvée, toute promesse fiscale non financée, toute formulation de confrontation.</a:t>
            </a:r>
            <a:endParaRPr lang="en-US" sz="1400" dirty="0"/>
          </a:p>
        </p:txBody>
      </p:sp>
      <p:sp>
        <p:nvSpPr>
          <p:cNvPr id="12" name="Text 10"/>
          <p:cNvSpPr/>
          <p:nvPr/>
        </p:nvSpPr>
        <p:spPr>
          <a:xfrm>
            <a:off x="530352" y="6565392"/>
            <a:ext cx="320040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680" dirty="0">
                <a:solidFill>
                  <a:srgbClr val="6B728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Version publique — 19 juin 2026</a:t>
            </a:r>
            <a:endParaRPr lang="en-US" sz="680" dirty="0"/>
          </a:p>
        </p:txBody>
      </p:sp>
      <p:sp>
        <p:nvSpPr>
          <p:cNvPr id="13" name="Text 11"/>
          <p:cNvSpPr/>
          <p:nvPr/>
        </p:nvSpPr>
        <p:spPr>
          <a:xfrm>
            <a:off x="7498080" y="6565392"/>
            <a:ext cx="374904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680" dirty="0">
                <a:solidFill>
                  <a:srgbClr val="6B728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Sources: S01–S34</a:t>
            </a:r>
            <a:endParaRPr lang="en-US" sz="68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384280" y="6556248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700">
                <a:solidFill>
                  <a:srgbClr val="7A8A91"/>
                </a:solidFill>
                <a:latin typeface="Aptos"/>
                <a:ea typeface="Aptos"/>
                <a:cs typeface="Aptos"/>
              </a:defRPr>
            </a:lvl1pPr>
          </a:lstStyle>
          <a:p>
            <a:pPr algn="l"/>
            <a:fld id="{F7021451-1387-4CA6-816F-3879F97B5CBC}" type="slidenum">
              <a:rPr b="0" lang="en-US"/>
              <a:t>20</a:t>
            </a:fld>
            <a:endParaRPr 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73152"/>
          </a:xfrm>
          <a:prstGeom prst="rect">
            <a:avLst/>
          </a:prstGeom>
          <a:solidFill>
            <a:srgbClr val="1F4E5F"/>
          </a:solidFill>
          <a:ln w="12700">
            <a:solidFill>
              <a:srgbClr val="1F4E5F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530352" y="164592"/>
            <a:ext cx="201168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50" b="1" dirty="0">
                <a:solidFill>
                  <a:srgbClr val="6B728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SABAI 2036</a:t>
            </a:r>
            <a:endParaRPr lang="en-US" sz="850" dirty="0"/>
          </a:p>
        </p:txBody>
      </p:sp>
      <p:sp>
        <p:nvSpPr>
          <p:cNvPr id="4" name="Text 2"/>
          <p:cNvSpPr/>
          <p:nvPr/>
        </p:nvSpPr>
        <p:spPr>
          <a:xfrm>
            <a:off x="530352" y="384048"/>
            <a:ext cx="10424160" cy="43891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indent="0" marL="0">
              <a:buNone/>
            </a:pPr>
            <a:r>
              <a:rPr lang="en-US" sz="2400" b="1" dirty="0">
                <a:solidFill>
                  <a:srgbClr val="173B45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Décisions immédiates proposées</a:t>
            </a:r>
            <a:endParaRPr lang="en-US" sz="2400" dirty="0"/>
          </a:p>
        </p:txBody>
      </p:sp>
      <p:sp>
        <p:nvSpPr>
          <p:cNvPr id="5" name="Text 3"/>
          <p:cNvSpPr/>
          <p:nvPr/>
        </p:nvSpPr>
        <p:spPr>
          <a:xfrm>
            <a:off x="594360" y="987552"/>
            <a:ext cx="969264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spcAft>
                <a:spcPts val="100"/>
              </a:spcAft>
              <a:buNone/>
            </a:pPr>
            <a:r>
              <a:rPr lang="en-US" sz="1800" b="1" dirty="0">
                <a:solidFill>
                  <a:srgbClr val="173B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Décision de Cabinet: lancer petit, publier vite, étendre seulement sur preuve.</a:t>
            </a:r>
            <a:endParaRPr lang="en-US" sz="1800" dirty="0"/>
          </a:p>
        </p:txBody>
      </p:sp>
      <p:sp>
        <p:nvSpPr>
          <p:cNvPr id="6" name="Text 4"/>
          <p:cNvSpPr/>
          <p:nvPr/>
        </p:nvSpPr>
        <p:spPr>
          <a:xfrm>
            <a:off x="822960" y="1783080"/>
            <a:ext cx="502920" cy="502920"/>
          </a:xfrm>
          <a:prstGeom prst="roundRect">
            <a:avLst/>
          </a:prstGeom>
          <a:solidFill>
            <a:srgbClr val="1F4E5F"/>
          </a:solidFill>
          <a:ln w="10160">
            <a:solidFill>
              <a:srgbClr val="1F4E5F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algn="ctr" indent="0" marL="0">
              <a:spcAft>
                <a:spcPts val="100"/>
              </a:spcAft>
              <a:buNone/>
            </a:pPr>
            <a:r>
              <a:rPr lang="en-US" sz="160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1</a:t>
            </a:r>
            <a:endParaRPr lang="en-US" sz="1600" dirty="0"/>
          </a:p>
        </p:txBody>
      </p:sp>
      <p:sp>
        <p:nvSpPr>
          <p:cNvPr id="7" name="Text 5"/>
          <p:cNvSpPr/>
          <p:nvPr/>
        </p:nvSpPr>
        <p:spPr>
          <a:xfrm>
            <a:off x="1508760" y="1810512"/>
            <a:ext cx="26060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spcAft>
                <a:spcPts val="100"/>
              </a:spcAft>
              <a:buNone/>
            </a:pPr>
            <a:r>
              <a:rPr lang="en-US" sz="1350" b="1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Valider la doctrine et le titre public</a:t>
            </a:r>
            <a:endParaRPr lang="en-US" sz="1350" dirty="0"/>
          </a:p>
        </p:txBody>
      </p:sp>
      <p:sp>
        <p:nvSpPr>
          <p:cNvPr id="8" name="Text 6"/>
          <p:cNvSpPr/>
          <p:nvPr/>
        </p:nvSpPr>
        <p:spPr>
          <a:xfrm>
            <a:off x="4480560" y="1783080"/>
            <a:ext cx="502920" cy="502920"/>
          </a:xfrm>
          <a:prstGeom prst="roundRect">
            <a:avLst/>
          </a:prstGeom>
          <a:solidFill>
            <a:srgbClr val="1F4E5F"/>
          </a:solidFill>
          <a:ln w="10160">
            <a:solidFill>
              <a:srgbClr val="1F4E5F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algn="ctr" indent="0" marL="0">
              <a:spcAft>
                <a:spcPts val="100"/>
              </a:spcAft>
              <a:buNone/>
            </a:pPr>
            <a:r>
              <a:rPr lang="en-US" sz="160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2</a:t>
            </a:r>
            <a:endParaRPr lang="en-US" sz="1600" dirty="0"/>
          </a:p>
        </p:txBody>
      </p:sp>
      <p:sp>
        <p:nvSpPr>
          <p:cNvPr id="9" name="Text 7"/>
          <p:cNvSpPr/>
          <p:nvPr/>
        </p:nvSpPr>
        <p:spPr>
          <a:xfrm>
            <a:off x="5166360" y="1810512"/>
            <a:ext cx="26060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spcAft>
                <a:spcPts val="100"/>
              </a:spcAft>
              <a:buNone/>
            </a:pPr>
            <a:r>
              <a:rPr lang="en-US" sz="1350" b="1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Installer la Delivery Unit et le dashboard 2036</a:t>
            </a:r>
            <a:endParaRPr lang="en-US" sz="1350" dirty="0"/>
          </a:p>
        </p:txBody>
      </p:sp>
      <p:sp>
        <p:nvSpPr>
          <p:cNvPr id="10" name="Text 8"/>
          <p:cNvSpPr/>
          <p:nvPr/>
        </p:nvSpPr>
        <p:spPr>
          <a:xfrm>
            <a:off x="8138160" y="1783080"/>
            <a:ext cx="502920" cy="502920"/>
          </a:xfrm>
          <a:prstGeom prst="roundRect">
            <a:avLst/>
          </a:prstGeom>
          <a:solidFill>
            <a:srgbClr val="1F4E5F"/>
          </a:solidFill>
          <a:ln w="10160">
            <a:solidFill>
              <a:srgbClr val="1F4E5F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algn="ctr" indent="0" marL="0">
              <a:spcAft>
                <a:spcPts val="100"/>
              </a:spcAft>
              <a:buNone/>
            </a:pPr>
            <a:r>
              <a:rPr lang="en-US" sz="160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3</a:t>
            </a:r>
            <a:endParaRPr lang="en-US" sz="1600" dirty="0"/>
          </a:p>
        </p:txBody>
      </p:sp>
      <p:sp>
        <p:nvSpPr>
          <p:cNvPr id="11" name="Text 9"/>
          <p:cNvSpPr/>
          <p:nvPr/>
        </p:nvSpPr>
        <p:spPr>
          <a:xfrm>
            <a:off x="8823960" y="1810512"/>
            <a:ext cx="26060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spcAft>
                <a:spcPts val="100"/>
              </a:spcAft>
              <a:buNone/>
            </a:pPr>
            <a:r>
              <a:rPr lang="en-US" sz="1350" b="1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Publier le Public Project Ledger</a:t>
            </a:r>
            <a:endParaRPr lang="en-US" sz="1350" dirty="0"/>
          </a:p>
        </p:txBody>
      </p:sp>
      <p:sp>
        <p:nvSpPr>
          <p:cNvPr id="12" name="Text 10"/>
          <p:cNvSpPr/>
          <p:nvPr/>
        </p:nvSpPr>
        <p:spPr>
          <a:xfrm>
            <a:off x="822960" y="3886200"/>
            <a:ext cx="502920" cy="502920"/>
          </a:xfrm>
          <a:prstGeom prst="roundRect">
            <a:avLst/>
          </a:prstGeom>
          <a:solidFill>
            <a:srgbClr val="1F4E5F"/>
          </a:solidFill>
          <a:ln w="10160">
            <a:solidFill>
              <a:srgbClr val="1F4E5F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algn="ctr" indent="0" marL="0">
              <a:spcAft>
                <a:spcPts val="100"/>
              </a:spcAft>
              <a:buNone/>
            </a:pPr>
            <a:r>
              <a:rPr lang="en-US" sz="160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4</a:t>
            </a:r>
            <a:endParaRPr lang="en-US" sz="1600" dirty="0"/>
          </a:p>
        </p:txBody>
      </p:sp>
      <p:sp>
        <p:nvSpPr>
          <p:cNvPr id="13" name="Text 11"/>
          <p:cNvSpPr/>
          <p:nvPr/>
        </p:nvSpPr>
        <p:spPr>
          <a:xfrm>
            <a:off x="1508760" y="3913632"/>
            <a:ext cx="26060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spcAft>
                <a:spcPts val="100"/>
              </a:spcAft>
              <a:buNone/>
            </a:pPr>
            <a:r>
              <a:rPr lang="en-US" sz="1350" b="1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Lancer un pilote data center responsable</a:t>
            </a:r>
            <a:endParaRPr lang="en-US" sz="1350" dirty="0"/>
          </a:p>
        </p:txBody>
      </p:sp>
      <p:sp>
        <p:nvSpPr>
          <p:cNvPr id="14" name="Text 12"/>
          <p:cNvSpPr/>
          <p:nvPr/>
        </p:nvSpPr>
        <p:spPr>
          <a:xfrm>
            <a:off x="4480560" y="3886200"/>
            <a:ext cx="502920" cy="502920"/>
          </a:xfrm>
          <a:prstGeom prst="roundRect">
            <a:avLst/>
          </a:prstGeom>
          <a:solidFill>
            <a:srgbClr val="1F4E5F"/>
          </a:solidFill>
          <a:ln w="10160">
            <a:solidFill>
              <a:srgbClr val="1F4E5F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algn="ctr" indent="0" marL="0">
              <a:spcAft>
                <a:spcPts val="100"/>
              </a:spcAft>
              <a:buNone/>
            </a:pPr>
            <a:r>
              <a:rPr lang="en-US" sz="160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5</a:t>
            </a:r>
            <a:endParaRPr lang="en-US" sz="1600" dirty="0"/>
          </a:p>
        </p:txBody>
      </p:sp>
      <p:sp>
        <p:nvSpPr>
          <p:cNvPr id="15" name="Text 13"/>
          <p:cNvSpPr/>
          <p:nvPr/>
        </p:nvSpPr>
        <p:spPr>
          <a:xfrm>
            <a:off x="5166360" y="3913632"/>
            <a:ext cx="26060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spcAft>
                <a:spcPts val="100"/>
              </a:spcAft>
              <a:buNone/>
            </a:pPr>
            <a:r>
              <a:rPr lang="en-US" sz="1350" b="1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Lancer un pilote Forge+Education District</a:t>
            </a:r>
            <a:endParaRPr lang="en-US" sz="1350" dirty="0"/>
          </a:p>
        </p:txBody>
      </p:sp>
      <p:sp>
        <p:nvSpPr>
          <p:cNvPr id="16" name="Text 14"/>
          <p:cNvSpPr/>
          <p:nvPr/>
        </p:nvSpPr>
        <p:spPr>
          <a:xfrm>
            <a:off x="8138160" y="3886200"/>
            <a:ext cx="502920" cy="502920"/>
          </a:xfrm>
          <a:prstGeom prst="roundRect">
            <a:avLst/>
          </a:prstGeom>
          <a:solidFill>
            <a:srgbClr val="1F4E5F"/>
          </a:solidFill>
          <a:ln w="10160">
            <a:solidFill>
              <a:srgbClr val="1F4E5F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algn="ctr" indent="0" marL="0">
              <a:spcAft>
                <a:spcPts val="100"/>
              </a:spcAft>
              <a:buNone/>
            </a:pPr>
            <a:r>
              <a:rPr lang="en-US" sz="160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6</a:t>
            </a:r>
            <a:endParaRPr lang="en-US" sz="1600" dirty="0"/>
          </a:p>
        </p:txBody>
      </p:sp>
      <p:sp>
        <p:nvSpPr>
          <p:cNvPr id="17" name="Text 15"/>
          <p:cNvSpPr/>
          <p:nvPr/>
        </p:nvSpPr>
        <p:spPr>
          <a:xfrm>
            <a:off x="8823960" y="3913632"/>
            <a:ext cx="26060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spcAft>
                <a:spcPts val="100"/>
              </a:spcAft>
              <a:buNone/>
            </a:pPr>
            <a:r>
              <a:rPr lang="en-US" sz="1350" b="1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Mandater le compact ASEAN opt-in</a:t>
            </a:r>
            <a:endParaRPr lang="en-US" sz="1350" dirty="0"/>
          </a:p>
        </p:txBody>
      </p:sp>
      <p:sp>
        <p:nvSpPr>
          <p:cNvPr id="18" name="Text 16"/>
          <p:cNvSpPr/>
          <p:nvPr/>
        </p:nvSpPr>
        <p:spPr>
          <a:xfrm>
            <a:off x="1005840" y="5650992"/>
            <a:ext cx="1005840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spcAft>
                <a:spcPts val="100"/>
              </a:spcAft>
              <a:buNone/>
            </a:pPr>
            <a:r>
              <a:rPr lang="en-US" sz="1450" b="1" dirty="0">
                <a:solidFill>
                  <a:srgbClr val="173B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Clause de sérieux: aucun partage public final sans scan machine et lecture de contexte.</a:t>
            </a:r>
            <a:endParaRPr lang="en-US" sz="1450" dirty="0"/>
          </a:p>
        </p:txBody>
      </p:sp>
      <p:sp>
        <p:nvSpPr>
          <p:cNvPr id="19" name="Text 17"/>
          <p:cNvSpPr/>
          <p:nvPr/>
        </p:nvSpPr>
        <p:spPr>
          <a:xfrm>
            <a:off x="530352" y="6565392"/>
            <a:ext cx="320040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680" dirty="0">
                <a:solidFill>
                  <a:srgbClr val="6B728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Version publique — 19 juin 2026</a:t>
            </a:r>
            <a:endParaRPr lang="en-US" sz="680" dirty="0"/>
          </a:p>
        </p:txBody>
      </p:sp>
      <p:sp>
        <p:nvSpPr>
          <p:cNvPr id="20" name="Text 18"/>
          <p:cNvSpPr/>
          <p:nvPr/>
        </p:nvSpPr>
        <p:spPr>
          <a:xfrm>
            <a:off x="7498080" y="6565392"/>
            <a:ext cx="374904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680" dirty="0">
                <a:solidFill>
                  <a:srgbClr val="6B728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Sources: S01–S34</a:t>
            </a:r>
            <a:endParaRPr lang="en-US" sz="68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384280" y="6556248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700">
                <a:solidFill>
                  <a:srgbClr val="7A8A91"/>
                </a:solidFill>
                <a:latin typeface="Aptos"/>
                <a:ea typeface="Aptos"/>
                <a:cs typeface="Aptos"/>
              </a:defRPr>
            </a:lvl1pPr>
          </a:lstStyle>
          <a:p>
            <a:pPr algn="l"/>
            <a:fld id="{F7021451-1387-4CA6-816F-3879F97B5CBC}" type="slidenum">
              <a:rPr b="0" lang="en-US"/>
              <a:t>21</a:t>
            </a:fld>
            <a:endParaRPr 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73152"/>
          </a:xfrm>
          <a:prstGeom prst="rect">
            <a:avLst/>
          </a:prstGeom>
          <a:solidFill>
            <a:srgbClr val="1F4E5F"/>
          </a:solidFill>
          <a:ln w="12700">
            <a:solidFill>
              <a:srgbClr val="1F4E5F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530352" y="164592"/>
            <a:ext cx="201168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50" b="1" dirty="0">
                <a:solidFill>
                  <a:srgbClr val="6B728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SABAI 2036</a:t>
            </a:r>
            <a:endParaRPr lang="en-US" sz="850" dirty="0"/>
          </a:p>
        </p:txBody>
      </p:sp>
      <p:sp>
        <p:nvSpPr>
          <p:cNvPr id="4" name="Text 2"/>
          <p:cNvSpPr/>
          <p:nvPr/>
        </p:nvSpPr>
        <p:spPr>
          <a:xfrm>
            <a:off x="530352" y="384048"/>
            <a:ext cx="10424160" cy="43891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indent="0" marL="0">
              <a:buNone/>
            </a:pPr>
            <a:r>
              <a:rPr lang="en-US" sz="2400" b="1" dirty="0">
                <a:solidFill>
                  <a:srgbClr val="173B45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Gate final de publication</a:t>
            </a:r>
            <a:endParaRPr lang="en-US" sz="2400" dirty="0"/>
          </a:p>
        </p:txBody>
      </p:sp>
      <p:sp>
        <p:nvSpPr>
          <p:cNvPr id="5" name="Text 3"/>
          <p:cNvSpPr/>
          <p:nvPr/>
        </p:nvSpPr>
        <p:spPr>
          <a:xfrm>
            <a:off x="594360" y="987552"/>
            <a:ext cx="1024128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spcAft>
                <a:spcPts val="100"/>
              </a:spcAft>
              <a:buNone/>
            </a:pPr>
            <a:r>
              <a:rPr lang="en-US" sz="1700" b="1" dirty="0">
                <a:solidFill>
                  <a:srgbClr val="173B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Le pack public est prêt uniquement si les compteurs de fuite et de claims invalidés restent à zéro.</a:t>
            </a:r>
            <a:endParaRPr lang="en-US" sz="1700" dirty="0"/>
          </a:p>
        </p:txBody>
      </p:sp>
      <p:sp>
        <p:nvSpPr>
          <p:cNvPr id="6" name="Text 4"/>
          <p:cNvSpPr/>
          <p:nvPr/>
        </p:nvSpPr>
        <p:spPr>
          <a:xfrm>
            <a:off x="914400" y="1874520"/>
            <a:ext cx="2606040" cy="960120"/>
          </a:xfrm>
          <a:prstGeom prst="roundRect">
            <a:avLst/>
          </a:prstGeom>
          <a:solidFill>
            <a:srgbClr val="EAF4EF"/>
          </a:solidFill>
          <a:ln w="10160">
            <a:solidFill>
              <a:srgbClr val="4E8F68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algn="ctr" indent="0" marL="0">
              <a:spcAft>
                <a:spcPts val="100"/>
              </a:spcAft>
              <a:buNone/>
            </a:pPr>
            <a:r>
              <a:rPr lang="en-US" sz="1400" b="1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0</a:t>
            </a:r>
            <a:endParaRPr lang="en-US" sz="1400" dirty="0"/>
          </a:p>
          <a:p>
            <a:pPr algn="ctr" indent="0" marL="0">
              <a:spcAft>
                <a:spcPts val="100"/>
              </a:spcAft>
              <a:buNone/>
            </a:pPr>
            <a:r>
              <a:rPr lang="en-US" sz="1400" b="1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Géopolitique sensible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4389120" y="1874520"/>
            <a:ext cx="2606040" cy="960120"/>
          </a:xfrm>
          <a:prstGeom prst="roundRect">
            <a:avLst/>
          </a:prstGeom>
          <a:solidFill>
            <a:srgbClr val="EAF4EF"/>
          </a:solidFill>
          <a:ln w="10160">
            <a:solidFill>
              <a:srgbClr val="4E8F68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algn="ctr" indent="0" marL="0">
              <a:spcAft>
                <a:spcPts val="100"/>
              </a:spcAft>
              <a:buNone/>
            </a:pPr>
            <a:r>
              <a:rPr lang="en-US" sz="1400" b="1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0</a:t>
            </a:r>
            <a:endParaRPr lang="en-US" sz="1400" dirty="0"/>
          </a:p>
          <a:p>
            <a:pPr algn="ctr" indent="0" marL="0">
              <a:spcAft>
                <a:spcPts val="100"/>
              </a:spcAft>
              <a:buNone/>
            </a:pPr>
            <a:r>
              <a:rPr lang="en-US" sz="1400" b="1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Noms internes</a:t>
            </a:r>
            <a:endParaRPr lang="en-US" sz="1400" dirty="0"/>
          </a:p>
        </p:txBody>
      </p:sp>
      <p:sp>
        <p:nvSpPr>
          <p:cNvPr id="8" name="Text 6"/>
          <p:cNvSpPr/>
          <p:nvPr/>
        </p:nvSpPr>
        <p:spPr>
          <a:xfrm>
            <a:off x="7863840" y="1874520"/>
            <a:ext cx="2606040" cy="960120"/>
          </a:xfrm>
          <a:prstGeom prst="roundRect">
            <a:avLst/>
          </a:prstGeom>
          <a:solidFill>
            <a:srgbClr val="EAF4EF"/>
          </a:solidFill>
          <a:ln w="10160">
            <a:solidFill>
              <a:srgbClr val="4E8F68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algn="ctr" indent="0" marL="0">
              <a:spcAft>
                <a:spcPts val="100"/>
              </a:spcAft>
              <a:buNone/>
            </a:pPr>
            <a:r>
              <a:rPr lang="en-US" sz="1400" b="1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0</a:t>
            </a:r>
            <a:endParaRPr lang="en-US" sz="1400" dirty="0"/>
          </a:p>
          <a:p>
            <a:pPr algn="ctr" indent="0" marL="0">
              <a:spcAft>
                <a:spcPts val="100"/>
              </a:spcAft>
              <a:buNone/>
            </a:pPr>
            <a:r>
              <a:rPr lang="en-US" sz="1400" b="1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Institution sensible</a:t>
            </a:r>
            <a:endParaRPr lang="en-US" sz="1400" dirty="0"/>
          </a:p>
        </p:txBody>
      </p:sp>
      <p:sp>
        <p:nvSpPr>
          <p:cNvPr id="9" name="Text 7"/>
          <p:cNvSpPr/>
          <p:nvPr/>
        </p:nvSpPr>
        <p:spPr>
          <a:xfrm>
            <a:off x="914400" y="3794760"/>
            <a:ext cx="2606040" cy="960120"/>
          </a:xfrm>
          <a:prstGeom prst="roundRect">
            <a:avLst/>
          </a:prstGeom>
          <a:solidFill>
            <a:srgbClr val="EAF4EF"/>
          </a:solidFill>
          <a:ln w="10160">
            <a:solidFill>
              <a:srgbClr val="4E8F68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algn="ctr" indent="0" marL="0">
              <a:spcAft>
                <a:spcPts val="100"/>
              </a:spcAft>
              <a:buNone/>
            </a:pPr>
            <a:r>
              <a:rPr lang="en-US" sz="1400" b="1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0</a:t>
            </a:r>
            <a:endParaRPr lang="en-US" sz="1400" dirty="0"/>
          </a:p>
          <a:p>
            <a:pPr algn="ctr" indent="0" marL="0">
              <a:spcAft>
                <a:spcPts val="100"/>
              </a:spcAft>
              <a:buNone/>
            </a:pPr>
            <a:r>
              <a:rPr lang="en-US" sz="1400" b="1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Claims démentis</a:t>
            </a:r>
            <a:endParaRPr lang="en-US" sz="1400" dirty="0"/>
          </a:p>
        </p:txBody>
      </p:sp>
      <p:sp>
        <p:nvSpPr>
          <p:cNvPr id="10" name="Text 8"/>
          <p:cNvSpPr/>
          <p:nvPr/>
        </p:nvSpPr>
        <p:spPr>
          <a:xfrm>
            <a:off x="4389120" y="3794760"/>
            <a:ext cx="2606040" cy="960120"/>
          </a:xfrm>
          <a:prstGeom prst="roundRect">
            <a:avLst/>
          </a:prstGeom>
          <a:solidFill>
            <a:srgbClr val="EAF4EF"/>
          </a:solidFill>
          <a:ln w="10160">
            <a:solidFill>
              <a:srgbClr val="4E8F68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algn="ctr" indent="0" marL="0">
              <a:spcAft>
                <a:spcPts val="100"/>
              </a:spcAft>
              <a:buNone/>
            </a:pPr>
            <a:r>
              <a:rPr lang="en-US" sz="1400" b="1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0</a:t>
            </a:r>
            <a:endParaRPr lang="en-US" sz="1400" dirty="0"/>
          </a:p>
          <a:p>
            <a:pPr algn="ctr" indent="0" marL="0">
              <a:spcAft>
                <a:spcPts val="100"/>
              </a:spcAft>
              <a:buNone/>
            </a:pPr>
            <a:r>
              <a:rPr lang="en-US" sz="1400" b="1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Chiffres non confirmés</a:t>
            </a:r>
            <a:endParaRPr lang="en-US" sz="1400" dirty="0"/>
          </a:p>
        </p:txBody>
      </p:sp>
      <p:sp>
        <p:nvSpPr>
          <p:cNvPr id="11" name="Text 9"/>
          <p:cNvSpPr/>
          <p:nvPr/>
        </p:nvSpPr>
        <p:spPr>
          <a:xfrm>
            <a:off x="7863840" y="3794760"/>
            <a:ext cx="2606040" cy="960120"/>
          </a:xfrm>
          <a:prstGeom prst="roundRect">
            <a:avLst/>
          </a:prstGeom>
          <a:solidFill>
            <a:srgbClr val="EAF4EF"/>
          </a:solidFill>
          <a:ln w="10160">
            <a:solidFill>
              <a:srgbClr val="4E8F68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algn="ctr" indent="0" marL="0">
              <a:spcAft>
                <a:spcPts val="100"/>
              </a:spcAft>
              <a:buNone/>
            </a:pPr>
            <a:r>
              <a:rPr lang="en-US" sz="1400" b="1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0</a:t>
            </a:r>
            <a:endParaRPr lang="en-US" sz="1400" dirty="0"/>
          </a:p>
          <a:p>
            <a:pPr algn="ctr" indent="0" marL="0">
              <a:spcAft>
                <a:spcPts val="100"/>
              </a:spcAft>
              <a:buNone/>
            </a:pPr>
            <a:r>
              <a:rPr lang="en-US" sz="1400" b="1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Pays / conflits exclus</a:t>
            </a:r>
            <a:endParaRPr lang="en-US" sz="1400" dirty="0"/>
          </a:p>
        </p:txBody>
      </p:sp>
      <p:sp>
        <p:nvSpPr>
          <p:cNvPr id="12" name="Text 10"/>
          <p:cNvSpPr/>
          <p:nvPr/>
        </p:nvSpPr>
        <p:spPr>
          <a:xfrm>
            <a:off x="914400" y="5623560"/>
            <a:ext cx="1024128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spcAft>
                <a:spcPts val="100"/>
              </a:spcAft>
              <a:buNone/>
            </a:pPr>
            <a:r>
              <a:rPr lang="en-US" sz="1600" b="1" dirty="0">
                <a:solidFill>
                  <a:srgbClr val="1F4E5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SABAI 2036 — infrastructure de confiance, neutralité active, croissance partagée.</a:t>
            </a:r>
            <a:endParaRPr lang="en-US" sz="1600" dirty="0"/>
          </a:p>
        </p:txBody>
      </p:sp>
      <p:sp>
        <p:nvSpPr>
          <p:cNvPr id="13" name="Text 11"/>
          <p:cNvSpPr/>
          <p:nvPr/>
        </p:nvSpPr>
        <p:spPr>
          <a:xfrm>
            <a:off x="530352" y="6565392"/>
            <a:ext cx="320040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680" dirty="0">
                <a:solidFill>
                  <a:srgbClr val="6B728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Version publique — 19 juin 2026</a:t>
            </a:r>
            <a:endParaRPr lang="en-US" sz="680" dirty="0"/>
          </a:p>
        </p:txBody>
      </p:sp>
      <p:sp>
        <p:nvSpPr>
          <p:cNvPr id="14" name="Text 12"/>
          <p:cNvSpPr/>
          <p:nvPr/>
        </p:nvSpPr>
        <p:spPr>
          <a:xfrm>
            <a:off x="7498080" y="6565392"/>
            <a:ext cx="374904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680" dirty="0">
                <a:solidFill>
                  <a:srgbClr val="6B728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Sources: S01–S34</a:t>
            </a:r>
            <a:endParaRPr lang="en-US" sz="68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384280" y="6556248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700">
                <a:solidFill>
                  <a:srgbClr val="7A8A91"/>
                </a:solidFill>
                <a:latin typeface="Aptos"/>
                <a:ea typeface="Aptos"/>
                <a:cs typeface="Aptos"/>
              </a:defRPr>
            </a:lvl1pPr>
          </a:lstStyle>
          <a:p>
            <a:pPr algn="l"/>
            <a:fld id="{F7021451-1387-4CA6-816F-3879F97B5CBC}" type="slidenum">
              <a:rPr b="0" lang="en-US"/>
              <a:t>22</a:t>
            </a:fld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73152"/>
          </a:xfrm>
          <a:prstGeom prst="rect">
            <a:avLst/>
          </a:prstGeom>
          <a:solidFill>
            <a:srgbClr val="1F4E5F"/>
          </a:solidFill>
          <a:ln w="12700">
            <a:solidFill>
              <a:srgbClr val="1F4E5F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530352" y="164592"/>
            <a:ext cx="201168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50" b="1" dirty="0">
                <a:solidFill>
                  <a:srgbClr val="6B728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SABAI 2036</a:t>
            </a:r>
            <a:endParaRPr lang="en-US" sz="850" dirty="0"/>
          </a:p>
        </p:txBody>
      </p:sp>
      <p:sp>
        <p:nvSpPr>
          <p:cNvPr id="4" name="Text 2"/>
          <p:cNvSpPr/>
          <p:nvPr/>
        </p:nvSpPr>
        <p:spPr>
          <a:xfrm>
            <a:off x="530352" y="384048"/>
            <a:ext cx="10424160" cy="43891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indent="0" marL="0">
              <a:buNone/>
            </a:pPr>
            <a:r>
              <a:rPr lang="en-US" sz="2400" b="1" dirty="0">
                <a:solidFill>
                  <a:srgbClr val="173B45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Doctrine: neutralité active et valeur réelle</a:t>
            </a:r>
            <a:endParaRPr lang="en-US" sz="2400" dirty="0"/>
          </a:p>
        </p:txBody>
      </p:sp>
      <p:sp>
        <p:nvSpPr>
          <p:cNvPr id="5" name="Text 3"/>
          <p:cNvSpPr/>
          <p:nvPr/>
        </p:nvSpPr>
        <p:spPr>
          <a:xfrm>
            <a:off x="594360" y="1024128"/>
            <a:ext cx="777240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spcAft>
                <a:spcPts val="100"/>
              </a:spcAft>
              <a:buNone/>
            </a:pPr>
            <a:r>
              <a:rPr lang="en-US" sz="1800" b="1" dirty="0">
                <a:solidFill>
                  <a:srgbClr val="173B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La trajectoire publique repose sur trois conditions simultanées.</a:t>
            </a:r>
            <a:endParaRPr lang="en-US" sz="1800" dirty="0"/>
          </a:p>
        </p:txBody>
      </p:sp>
      <p:sp>
        <p:nvSpPr>
          <p:cNvPr id="6" name="Text 4"/>
          <p:cNvSpPr/>
          <p:nvPr/>
        </p:nvSpPr>
        <p:spPr>
          <a:xfrm>
            <a:off x="822960" y="1847088"/>
            <a:ext cx="566928" cy="566928"/>
          </a:xfrm>
          <a:prstGeom prst="roundRect">
            <a:avLst/>
          </a:prstGeom>
          <a:solidFill>
            <a:srgbClr val="1F4E5F"/>
          </a:solidFill>
          <a:ln w="10160">
            <a:solidFill>
              <a:srgbClr val="1F4E5F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algn="ctr" indent="0" marL="0">
              <a:spcAft>
                <a:spcPts val="100"/>
              </a:spcAft>
              <a:buNone/>
            </a:pPr>
            <a:r>
              <a:rPr lang="en-US" sz="200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1</a:t>
            </a:r>
            <a:endParaRPr lang="en-US" sz="2000" dirty="0"/>
          </a:p>
        </p:txBody>
      </p:sp>
      <p:sp>
        <p:nvSpPr>
          <p:cNvPr id="7" name="Text 5"/>
          <p:cNvSpPr/>
          <p:nvPr/>
        </p:nvSpPr>
        <p:spPr>
          <a:xfrm>
            <a:off x="1536192" y="1810512"/>
            <a:ext cx="265176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spcAft>
                <a:spcPts val="100"/>
              </a:spcAft>
              <a:buNone/>
            </a:pPr>
            <a:r>
              <a:rPr lang="en-US" sz="1800" b="1" dirty="0">
                <a:solidFill>
                  <a:srgbClr val="1F4E5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Productivité</a:t>
            </a:r>
            <a:endParaRPr lang="en-US" sz="1800" dirty="0"/>
          </a:p>
        </p:txBody>
      </p:sp>
      <p:sp>
        <p:nvSpPr>
          <p:cNvPr id="8" name="Text 6"/>
          <p:cNvSpPr/>
          <p:nvPr/>
        </p:nvSpPr>
        <p:spPr>
          <a:xfrm>
            <a:off x="1536192" y="2240280"/>
            <a:ext cx="2651760" cy="123444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spcAft>
                <a:spcPts val="100"/>
              </a:spcAft>
              <a:buNone/>
            </a:pPr>
            <a:r>
              <a:rPr lang="en-US" sz="1250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Compétences, PME, industrie, agriculture et logistique mesurées par gains réels.</a:t>
            </a:r>
            <a:endParaRPr lang="en-US" sz="1250" dirty="0"/>
          </a:p>
        </p:txBody>
      </p:sp>
      <p:sp>
        <p:nvSpPr>
          <p:cNvPr id="9" name="Text 7"/>
          <p:cNvSpPr/>
          <p:nvPr/>
        </p:nvSpPr>
        <p:spPr>
          <a:xfrm>
            <a:off x="4526280" y="1847088"/>
            <a:ext cx="566928" cy="566928"/>
          </a:xfrm>
          <a:prstGeom prst="roundRect">
            <a:avLst/>
          </a:prstGeom>
          <a:solidFill>
            <a:srgbClr val="1F4E5F"/>
          </a:solidFill>
          <a:ln w="10160">
            <a:solidFill>
              <a:srgbClr val="1F4E5F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algn="ctr" indent="0" marL="0">
              <a:spcAft>
                <a:spcPts val="100"/>
              </a:spcAft>
              <a:buNone/>
            </a:pPr>
            <a:r>
              <a:rPr lang="en-US" sz="200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2</a:t>
            </a:r>
            <a:endParaRPr lang="en-US" sz="2000" dirty="0"/>
          </a:p>
        </p:txBody>
      </p:sp>
      <p:sp>
        <p:nvSpPr>
          <p:cNvPr id="10" name="Text 8"/>
          <p:cNvSpPr/>
          <p:nvPr/>
        </p:nvSpPr>
        <p:spPr>
          <a:xfrm>
            <a:off x="5239512" y="1810512"/>
            <a:ext cx="265176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spcAft>
                <a:spcPts val="100"/>
              </a:spcAft>
              <a:buNone/>
            </a:pPr>
            <a:r>
              <a:rPr lang="en-US" sz="1800" b="1" dirty="0">
                <a:solidFill>
                  <a:srgbClr val="1F4E5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Résilience</a:t>
            </a:r>
            <a:endParaRPr lang="en-US" sz="1800" dirty="0"/>
          </a:p>
        </p:txBody>
      </p:sp>
      <p:sp>
        <p:nvSpPr>
          <p:cNvPr id="11" name="Text 9"/>
          <p:cNvSpPr/>
          <p:nvPr/>
        </p:nvSpPr>
        <p:spPr>
          <a:xfrm>
            <a:off x="5239512" y="2240280"/>
            <a:ext cx="2651760" cy="123444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spcAft>
                <a:spcPts val="100"/>
              </a:spcAft>
              <a:buNone/>
            </a:pPr>
            <a:r>
              <a:rPr lang="en-US" sz="1250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Énergie, eau, santé, démographie et tourisme pilotés par capacité locale.</a:t>
            </a:r>
            <a:endParaRPr lang="en-US" sz="1250" dirty="0"/>
          </a:p>
        </p:txBody>
      </p:sp>
      <p:sp>
        <p:nvSpPr>
          <p:cNvPr id="12" name="Text 10"/>
          <p:cNvSpPr/>
          <p:nvPr/>
        </p:nvSpPr>
        <p:spPr>
          <a:xfrm>
            <a:off x="8229600" y="1847088"/>
            <a:ext cx="566928" cy="566928"/>
          </a:xfrm>
          <a:prstGeom prst="roundRect">
            <a:avLst/>
          </a:prstGeom>
          <a:solidFill>
            <a:srgbClr val="1F4E5F"/>
          </a:solidFill>
          <a:ln w="10160">
            <a:solidFill>
              <a:srgbClr val="1F4E5F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algn="ctr" indent="0" marL="0">
              <a:spcAft>
                <a:spcPts val="100"/>
              </a:spcAft>
              <a:buNone/>
            </a:pPr>
            <a:r>
              <a:rPr lang="en-US" sz="200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3</a:t>
            </a:r>
            <a:endParaRPr lang="en-US" sz="2000" dirty="0"/>
          </a:p>
        </p:txBody>
      </p:sp>
      <p:sp>
        <p:nvSpPr>
          <p:cNvPr id="13" name="Text 11"/>
          <p:cNvSpPr/>
          <p:nvPr/>
        </p:nvSpPr>
        <p:spPr>
          <a:xfrm>
            <a:off x="8942832" y="1810512"/>
            <a:ext cx="265176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spcAft>
                <a:spcPts val="100"/>
              </a:spcAft>
              <a:buNone/>
            </a:pPr>
            <a:r>
              <a:rPr lang="en-US" sz="1800" b="1" dirty="0">
                <a:solidFill>
                  <a:srgbClr val="1F4E5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Souveraineté</a:t>
            </a:r>
            <a:endParaRPr lang="en-US" sz="1800" dirty="0"/>
          </a:p>
        </p:txBody>
      </p:sp>
      <p:sp>
        <p:nvSpPr>
          <p:cNvPr id="14" name="Text 12"/>
          <p:cNvSpPr/>
          <p:nvPr/>
        </p:nvSpPr>
        <p:spPr>
          <a:xfrm>
            <a:off x="8942832" y="2240280"/>
            <a:ext cx="2651760" cy="123444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spcAft>
                <a:spcPts val="100"/>
              </a:spcAft>
              <a:buNone/>
            </a:pPr>
            <a:r>
              <a:rPr lang="en-US" sz="1250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Données, fiscalité, transparence et standards régionaux sans alignement de bloc.</a:t>
            </a:r>
            <a:endParaRPr lang="en-US" sz="1250" dirty="0"/>
          </a:p>
        </p:txBody>
      </p:sp>
      <p:sp>
        <p:nvSpPr>
          <p:cNvPr id="15" name="Text 13"/>
          <p:cNvSpPr/>
          <p:nvPr/>
        </p:nvSpPr>
        <p:spPr>
          <a:xfrm>
            <a:off x="1097280" y="4343400"/>
            <a:ext cx="9784080" cy="786384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t">
            <a:normAutofit/>
          </a:bodyPr>
          <a:lstStyle/>
          <a:p>
            <a:pPr algn="ctr" indent="0" marL="0">
              <a:spcAft>
                <a:spcPts val="100"/>
              </a:spcAft>
              <a:buNone/>
            </a:pPr>
            <a:r>
              <a:rPr lang="en-US" sz="2000" i="1" dirty="0">
                <a:solidFill>
                  <a:srgbClr val="173B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La Thaïlande construit l'infrastructure de confiance dont tous les partenaires ont besoin. Notre avantage est productif, numérique, agricole, énergétique, culturel et diplomatique — pas militaire.</a:t>
            </a:r>
            <a:endParaRPr lang="en-US" sz="2000" dirty="0"/>
          </a:p>
        </p:txBody>
      </p:sp>
      <p:sp>
        <p:nvSpPr>
          <p:cNvPr id="16" name="Text 14"/>
          <p:cNvSpPr/>
          <p:nvPr/>
        </p:nvSpPr>
        <p:spPr>
          <a:xfrm>
            <a:off x="530352" y="6565392"/>
            <a:ext cx="320040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680" dirty="0">
                <a:solidFill>
                  <a:srgbClr val="6B728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Version publique — 19 juin 2026</a:t>
            </a:r>
            <a:endParaRPr lang="en-US" sz="680" dirty="0"/>
          </a:p>
        </p:txBody>
      </p:sp>
      <p:sp>
        <p:nvSpPr>
          <p:cNvPr id="17" name="Text 15"/>
          <p:cNvSpPr/>
          <p:nvPr/>
        </p:nvSpPr>
        <p:spPr>
          <a:xfrm>
            <a:off x="7498080" y="6565392"/>
            <a:ext cx="374904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680" dirty="0">
                <a:solidFill>
                  <a:srgbClr val="6B728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Sources: S03, S04, S06, S18, S34</a:t>
            </a:r>
            <a:endParaRPr lang="en-US" sz="68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384280" y="6556248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700">
                <a:solidFill>
                  <a:srgbClr val="7A8A91"/>
                </a:solidFill>
                <a:latin typeface="Aptos"/>
                <a:ea typeface="Aptos"/>
                <a:cs typeface="Aptos"/>
              </a:defRPr>
            </a:lvl1pPr>
          </a:lstStyle>
          <a:p>
            <a:pPr algn="l"/>
            <a:fld id="{F7021451-1387-4CA6-816F-3879F97B5CBC}" type="slidenum">
              <a:rPr b="0" lang="en-US"/>
              <a:t>3</a:t>
            </a:fld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73152"/>
          </a:xfrm>
          <a:prstGeom prst="rect">
            <a:avLst/>
          </a:prstGeom>
          <a:solidFill>
            <a:srgbClr val="1F4E5F"/>
          </a:solidFill>
          <a:ln w="12700">
            <a:solidFill>
              <a:srgbClr val="1F4E5F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530352" y="164592"/>
            <a:ext cx="201168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50" b="1" dirty="0">
                <a:solidFill>
                  <a:srgbClr val="6B728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SABAI 2036</a:t>
            </a:r>
            <a:endParaRPr lang="en-US" sz="850" dirty="0"/>
          </a:p>
        </p:txBody>
      </p:sp>
      <p:sp>
        <p:nvSpPr>
          <p:cNvPr id="4" name="Text 2"/>
          <p:cNvSpPr/>
          <p:nvPr/>
        </p:nvSpPr>
        <p:spPr>
          <a:xfrm>
            <a:off x="530352" y="384048"/>
            <a:ext cx="10424160" cy="43891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indent="0" marL="0">
              <a:buNone/>
            </a:pPr>
            <a:r>
              <a:rPr lang="en-US" sz="2400" b="1" dirty="0">
                <a:solidFill>
                  <a:srgbClr val="173B45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Base 2026: faits, statuts et prudence</a:t>
            </a:r>
            <a:endParaRPr lang="en-US" sz="2400" dirty="0"/>
          </a:p>
        </p:txBody>
      </p:sp>
      <p:sp>
        <p:nvSpPr>
          <p:cNvPr id="5" name="Text 3"/>
          <p:cNvSpPr/>
          <p:nvPr/>
        </p:nvSpPr>
        <p:spPr>
          <a:xfrm>
            <a:off x="658368" y="987552"/>
            <a:ext cx="987552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spcAft>
                <a:spcPts val="100"/>
              </a:spcAft>
              <a:buNone/>
            </a:pPr>
            <a:r>
              <a:rPr lang="en-US" sz="1800" b="1" dirty="0">
                <a:solidFill>
                  <a:srgbClr val="173B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La décision 2036 démarre par des chiffres séparés par statut — pas par addition politique.</a:t>
            </a:r>
            <a:endParaRPr lang="en-US" sz="1800" dirty="0"/>
          </a:p>
        </p:txBody>
      </p:sp>
      <p:sp>
        <p:nvSpPr>
          <p:cNvPr id="6" name="Text 4"/>
          <p:cNvSpPr/>
          <p:nvPr/>
        </p:nvSpPr>
        <p:spPr>
          <a:xfrm>
            <a:off x="658368" y="1682496"/>
            <a:ext cx="384048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spcAft>
                <a:spcPts val="100"/>
              </a:spcAft>
              <a:buNone/>
            </a:pPr>
            <a:r>
              <a:rPr lang="en-US" sz="850" b="1" dirty="0">
                <a:solidFill>
                  <a:srgbClr val="1F4E5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Croissance 2025 officielle / publiée</a:t>
            </a:r>
            <a:endParaRPr lang="en-US" sz="850" dirty="0"/>
          </a:p>
        </p:txBody>
      </p:sp>
      <p:sp>
        <p:nvSpPr>
          <p:cNvPr id="7" name="Text 5"/>
          <p:cNvSpPr/>
          <p:nvPr/>
        </p:nvSpPr>
        <p:spPr>
          <a:xfrm>
            <a:off x="658368" y="2148840"/>
            <a:ext cx="132588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spcAft>
                <a:spcPts val="100"/>
              </a:spcAft>
              <a:buNone/>
            </a:pPr>
            <a:r>
              <a:rPr lang="en-US" sz="1000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Thaïlande 2,4%</a:t>
            </a:r>
            <a:endParaRPr lang="en-US" sz="1000" dirty="0"/>
          </a:p>
        </p:txBody>
      </p:sp>
      <p:sp>
        <p:nvSpPr>
          <p:cNvPr id="8" name="Shape 6"/>
          <p:cNvSpPr/>
          <p:nvPr/>
        </p:nvSpPr>
        <p:spPr>
          <a:xfrm>
            <a:off x="2148840" y="2121408"/>
            <a:ext cx="1051560" cy="210312"/>
          </a:xfrm>
          <a:prstGeom prst="rect">
            <a:avLst/>
          </a:prstGeom>
          <a:solidFill>
            <a:srgbClr val="2E7D7A"/>
          </a:solidFill>
          <a:ln w="12700">
            <a:solidFill>
              <a:srgbClr val="2E7D7A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658368" y="2578608"/>
            <a:ext cx="132588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spcAft>
                <a:spcPts val="100"/>
              </a:spcAft>
              <a:buNone/>
            </a:pPr>
            <a:r>
              <a:rPr lang="en-US" sz="1000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Vietnam 8,02%</a:t>
            </a:r>
            <a:endParaRPr lang="en-US" sz="1000" dirty="0"/>
          </a:p>
        </p:txBody>
      </p:sp>
      <p:sp>
        <p:nvSpPr>
          <p:cNvPr id="10" name="Shape 8"/>
          <p:cNvSpPr/>
          <p:nvPr/>
        </p:nvSpPr>
        <p:spPr>
          <a:xfrm>
            <a:off x="2148840" y="2551176"/>
            <a:ext cx="3520440" cy="210312"/>
          </a:xfrm>
          <a:prstGeom prst="rect">
            <a:avLst/>
          </a:prstGeom>
          <a:solidFill>
            <a:srgbClr val="4E8F68"/>
          </a:solidFill>
          <a:ln w="12700">
            <a:solidFill>
              <a:srgbClr val="4E8F68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5989320" y="1627632"/>
            <a:ext cx="2423160" cy="1298448"/>
          </a:xfrm>
          <a:prstGeom prst="roundRect">
            <a:avLst/>
          </a:prstGeom>
          <a:solidFill>
            <a:srgbClr val="EAF4F6"/>
          </a:solidFill>
          <a:ln w="10160">
            <a:solidFill>
              <a:srgbClr val="1F4E5F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algn="ctr" indent="0" marL="0">
              <a:spcAft>
                <a:spcPts val="100"/>
              </a:spcAft>
              <a:buNone/>
            </a:pPr>
            <a:r>
              <a:rPr lang="en-US" sz="1500" b="1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Dette publique</a:t>
            </a:r>
            <a:endParaRPr lang="en-US" sz="1500" dirty="0"/>
          </a:p>
          <a:p>
            <a:pPr algn="ctr" indent="0" marL="0">
              <a:spcAft>
                <a:spcPts val="100"/>
              </a:spcAft>
              <a:buNone/>
            </a:pPr>
            <a:r>
              <a:rPr lang="en-US" sz="1500" b="1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66,66% du PIB</a:t>
            </a:r>
            <a:endParaRPr lang="en-US" sz="1500" dirty="0"/>
          </a:p>
          <a:p>
            <a:pPr algn="ctr" indent="0" marL="0">
              <a:spcAft>
                <a:spcPts val="100"/>
              </a:spcAft>
              <a:buNone/>
            </a:pPr>
            <a:r>
              <a:rPr lang="en-US" sz="1500" b="1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99,26% en baht</a:t>
            </a:r>
            <a:endParaRPr lang="en-US" sz="1500" dirty="0"/>
          </a:p>
        </p:txBody>
      </p:sp>
      <p:sp>
        <p:nvSpPr>
          <p:cNvPr id="12" name="Text 10"/>
          <p:cNvSpPr/>
          <p:nvPr/>
        </p:nvSpPr>
        <p:spPr>
          <a:xfrm>
            <a:off x="8732520" y="1627632"/>
            <a:ext cx="2514600" cy="1298448"/>
          </a:xfrm>
          <a:prstGeom prst="roundRect">
            <a:avLst/>
          </a:prstGeom>
          <a:solidFill>
            <a:srgbClr val="F7F3E8"/>
          </a:solidFill>
          <a:ln w="10160">
            <a:solidFill>
              <a:srgbClr val="B8860B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algn="ctr" indent="0" marL="0">
              <a:spcAft>
                <a:spcPts val="100"/>
              </a:spcAft>
              <a:buNone/>
            </a:pPr>
            <a:r>
              <a:rPr lang="en-US" sz="1500" b="1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Data centers</a:t>
            </a:r>
            <a:endParaRPr lang="en-US" sz="1500" dirty="0"/>
          </a:p>
          <a:p>
            <a:pPr algn="ctr" indent="0" marL="0">
              <a:spcAft>
                <a:spcPts val="100"/>
              </a:spcAft>
              <a:buNone/>
            </a:pPr>
            <a:r>
              <a:rPr lang="en-US" sz="1500" b="1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728 Md THB</a:t>
            </a:r>
            <a:endParaRPr lang="en-US" sz="1500" dirty="0"/>
          </a:p>
          <a:p>
            <a:pPr algn="ctr" indent="0" marL="0">
              <a:spcAft>
                <a:spcPts val="100"/>
              </a:spcAft>
              <a:buNone/>
            </a:pPr>
            <a:r>
              <a:rPr lang="en-US" sz="1500" b="1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demandes BOI 2025</a:t>
            </a:r>
            <a:endParaRPr lang="en-US" sz="1500" dirty="0"/>
          </a:p>
        </p:txBody>
      </p:sp>
      <p:sp>
        <p:nvSpPr>
          <p:cNvPr id="13" name="Text 11"/>
          <p:cNvSpPr/>
          <p:nvPr/>
        </p:nvSpPr>
        <p:spPr>
          <a:xfrm>
            <a:off x="658368" y="3749040"/>
            <a:ext cx="34747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spcAft>
                <a:spcPts val="100"/>
              </a:spcAft>
              <a:buNone/>
            </a:pPr>
            <a:r>
              <a:rPr lang="en-US" sz="850" b="1" dirty="0">
                <a:solidFill>
                  <a:srgbClr val="1F4E5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Discipline des statuts</a:t>
            </a:r>
            <a:endParaRPr lang="en-US" sz="850" dirty="0"/>
          </a:p>
        </p:txBody>
      </p:sp>
      <p:sp>
        <p:nvSpPr>
          <p:cNvPr id="14" name="Text 12"/>
          <p:cNvSpPr/>
          <p:nvPr/>
        </p:nvSpPr>
        <p:spPr>
          <a:xfrm>
            <a:off x="658368" y="4151376"/>
            <a:ext cx="1417320" cy="502920"/>
          </a:xfrm>
          <a:prstGeom prst="roundRect">
            <a:avLst/>
          </a:prstGeom>
          <a:solidFill>
            <a:srgbClr val="EAF4F6"/>
          </a:solidFill>
          <a:ln w="10160">
            <a:solidFill>
              <a:srgbClr val="1F4E5F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algn="ctr" indent="0" marL="0">
              <a:spcAft>
                <a:spcPts val="100"/>
              </a:spcAft>
              <a:buNone/>
            </a:pPr>
            <a:r>
              <a:rPr lang="en-US" sz="1100" b="1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annoncé</a:t>
            </a:r>
            <a:endParaRPr lang="en-US" sz="1100" dirty="0"/>
          </a:p>
        </p:txBody>
      </p:sp>
      <p:sp>
        <p:nvSpPr>
          <p:cNvPr id="15" name="Shape 13"/>
          <p:cNvSpPr/>
          <p:nvPr/>
        </p:nvSpPr>
        <p:spPr>
          <a:xfrm>
            <a:off x="2121408" y="4407408"/>
            <a:ext cx="320040" cy="0"/>
          </a:xfrm>
          <a:prstGeom prst="line">
            <a:avLst/>
          </a:prstGeom>
          <a:noFill/>
          <a:ln w="16510">
            <a:solidFill>
              <a:srgbClr val="6B7280"/>
            </a:solidFill>
            <a:prstDash val="solid"/>
            <a:tailEnd type="triangle"/>
          </a:ln>
        </p:spPr>
      </p:sp>
      <p:sp>
        <p:nvSpPr>
          <p:cNvPr id="16" name="Text 14"/>
          <p:cNvSpPr/>
          <p:nvPr/>
        </p:nvSpPr>
        <p:spPr>
          <a:xfrm>
            <a:off x="2532888" y="4151376"/>
            <a:ext cx="1417320" cy="502920"/>
          </a:xfrm>
          <a:prstGeom prst="roundRect">
            <a:avLst/>
          </a:prstGeom>
          <a:solidFill>
            <a:srgbClr val="F7F3E8"/>
          </a:solidFill>
          <a:ln w="10160">
            <a:solidFill>
              <a:srgbClr val="B8860B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algn="ctr" indent="0" marL="0">
              <a:spcAft>
                <a:spcPts val="100"/>
              </a:spcAft>
              <a:buNone/>
            </a:pPr>
            <a:r>
              <a:rPr lang="en-US" sz="1100" b="1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demande</a:t>
            </a:r>
            <a:endParaRPr lang="en-US" sz="1100" dirty="0"/>
          </a:p>
        </p:txBody>
      </p:sp>
      <p:sp>
        <p:nvSpPr>
          <p:cNvPr id="17" name="Shape 15"/>
          <p:cNvSpPr/>
          <p:nvPr/>
        </p:nvSpPr>
        <p:spPr>
          <a:xfrm>
            <a:off x="3995928" y="4407408"/>
            <a:ext cx="320040" cy="0"/>
          </a:xfrm>
          <a:prstGeom prst="line">
            <a:avLst/>
          </a:prstGeom>
          <a:noFill/>
          <a:ln w="16510">
            <a:solidFill>
              <a:srgbClr val="6B7280"/>
            </a:solidFill>
            <a:prstDash val="solid"/>
            <a:tailEnd type="triangle"/>
          </a:ln>
        </p:spPr>
      </p:sp>
      <p:sp>
        <p:nvSpPr>
          <p:cNvPr id="18" name="Text 16"/>
          <p:cNvSpPr/>
          <p:nvPr/>
        </p:nvSpPr>
        <p:spPr>
          <a:xfrm>
            <a:off x="4407408" y="4151376"/>
            <a:ext cx="1417320" cy="502920"/>
          </a:xfrm>
          <a:prstGeom prst="roundRect">
            <a:avLst/>
          </a:prstGeom>
          <a:solidFill>
            <a:srgbClr val="EAF4F6"/>
          </a:solidFill>
          <a:ln w="10160">
            <a:solidFill>
              <a:srgbClr val="1F4E5F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algn="ctr" indent="0" marL="0">
              <a:spcAft>
                <a:spcPts val="100"/>
              </a:spcAft>
              <a:buNone/>
            </a:pPr>
            <a:r>
              <a:rPr lang="en-US" sz="1100" b="1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approuvé</a:t>
            </a:r>
            <a:endParaRPr lang="en-US" sz="1100" dirty="0"/>
          </a:p>
        </p:txBody>
      </p:sp>
      <p:sp>
        <p:nvSpPr>
          <p:cNvPr id="19" name="Shape 17"/>
          <p:cNvSpPr/>
          <p:nvPr/>
        </p:nvSpPr>
        <p:spPr>
          <a:xfrm>
            <a:off x="5870448" y="4407408"/>
            <a:ext cx="320040" cy="0"/>
          </a:xfrm>
          <a:prstGeom prst="line">
            <a:avLst/>
          </a:prstGeom>
          <a:noFill/>
          <a:ln w="16510">
            <a:solidFill>
              <a:srgbClr val="6B7280"/>
            </a:solidFill>
            <a:prstDash val="solid"/>
            <a:tailEnd type="triangle"/>
          </a:ln>
        </p:spPr>
      </p:sp>
      <p:sp>
        <p:nvSpPr>
          <p:cNvPr id="20" name="Text 18"/>
          <p:cNvSpPr/>
          <p:nvPr/>
        </p:nvSpPr>
        <p:spPr>
          <a:xfrm>
            <a:off x="6281928" y="4151376"/>
            <a:ext cx="1417320" cy="502920"/>
          </a:xfrm>
          <a:prstGeom prst="roundRect">
            <a:avLst/>
          </a:prstGeom>
          <a:solidFill>
            <a:srgbClr val="EAF4F6"/>
          </a:solidFill>
          <a:ln w="10160">
            <a:solidFill>
              <a:srgbClr val="1F4E5F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algn="ctr" indent="0" marL="0">
              <a:spcAft>
                <a:spcPts val="100"/>
              </a:spcAft>
              <a:buNone/>
            </a:pPr>
            <a:r>
              <a:rPr lang="en-US" sz="1100" b="1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dépensé</a:t>
            </a:r>
            <a:endParaRPr lang="en-US" sz="1100" dirty="0"/>
          </a:p>
        </p:txBody>
      </p:sp>
      <p:sp>
        <p:nvSpPr>
          <p:cNvPr id="21" name="Shape 19"/>
          <p:cNvSpPr/>
          <p:nvPr/>
        </p:nvSpPr>
        <p:spPr>
          <a:xfrm>
            <a:off x="7744968" y="4407408"/>
            <a:ext cx="320040" cy="0"/>
          </a:xfrm>
          <a:prstGeom prst="line">
            <a:avLst/>
          </a:prstGeom>
          <a:noFill/>
          <a:ln w="16510">
            <a:solidFill>
              <a:srgbClr val="6B7280"/>
            </a:solidFill>
            <a:prstDash val="solid"/>
            <a:tailEnd type="triangle"/>
          </a:ln>
        </p:spPr>
      </p:sp>
      <p:sp>
        <p:nvSpPr>
          <p:cNvPr id="22" name="Text 20"/>
          <p:cNvSpPr/>
          <p:nvPr/>
        </p:nvSpPr>
        <p:spPr>
          <a:xfrm>
            <a:off x="8156448" y="4151376"/>
            <a:ext cx="1417320" cy="502920"/>
          </a:xfrm>
          <a:prstGeom prst="roundRect">
            <a:avLst/>
          </a:prstGeom>
          <a:solidFill>
            <a:srgbClr val="EAF4F6"/>
          </a:solidFill>
          <a:ln w="10160">
            <a:solidFill>
              <a:srgbClr val="1F4E5F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algn="ctr" indent="0" marL="0">
              <a:spcAft>
                <a:spcPts val="100"/>
              </a:spcAft>
              <a:buNone/>
            </a:pPr>
            <a:r>
              <a:rPr lang="en-US" sz="1100" b="1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construit</a:t>
            </a:r>
            <a:endParaRPr lang="en-US" sz="1100" dirty="0"/>
          </a:p>
        </p:txBody>
      </p:sp>
      <p:sp>
        <p:nvSpPr>
          <p:cNvPr id="23" name="Shape 21"/>
          <p:cNvSpPr/>
          <p:nvPr/>
        </p:nvSpPr>
        <p:spPr>
          <a:xfrm>
            <a:off x="9619488" y="4407408"/>
            <a:ext cx="320040" cy="0"/>
          </a:xfrm>
          <a:prstGeom prst="line">
            <a:avLst/>
          </a:prstGeom>
          <a:noFill/>
          <a:ln w="16510">
            <a:solidFill>
              <a:srgbClr val="6B7280"/>
            </a:solidFill>
            <a:prstDash val="solid"/>
            <a:tailEnd type="triangle"/>
          </a:ln>
        </p:spPr>
      </p:sp>
      <p:sp>
        <p:nvSpPr>
          <p:cNvPr id="24" name="Text 22"/>
          <p:cNvSpPr/>
          <p:nvPr/>
        </p:nvSpPr>
        <p:spPr>
          <a:xfrm>
            <a:off x="10030968" y="4151376"/>
            <a:ext cx="1417320" cy="502920"/>
          </a:xfrm>
          <a:prstGeom prst="roundRect">
            <a:avLst/>
          </a:prstGeom>
          <a:solidFill>
            <a:srgbClr val="EAF4F6"/>
          </a:solidFill>
          <a:ln w="10160">
            <a:solidFill>
              <a:srgbClr val="1F4E5F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algn="ctr" indent="0" marL="0">
              <a:spcAft>
                <a:spcPts val="100"/>
              </a:spcAft>
              <a:buNone/>
            </a:pPr>
            <a:r>
              <a:rPr lang="en-US" sz="1100" b="1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opérationnel</a:t>
            </a:r>
            <a:endParaRPr lang="en-US" sz="1100" dirty="0"/>
          </a:p>
        </p:txBody>
      </p:sp>
      <p:sp>
        <p:nvSpPr>
          <p:cNvPr id="25" name="Text 23"/>
          <p:cNvSpPr/>
          <p:nvPr/>
        </p:nvSpPr>
        <p:spPr>
          <a:xfrm>
            <a:off x="822960" y="5193792"/>
            <a:ext cx="10332720" cy="475488"/>
          </a:xfrm>
          <a:prstGeom prst="roundRect">
            <a:avLst/>
          </a:prstGeom>
          <a:solidFill>
            <a:srgbClr val="F7FAFA"/>
          </a:solidFill>
          <a:ln w="12700">
            <a:solidFill>
              <a:srgbClr val="E5E7EB"/>
            </a:solidFill>
          </a:ln>
        </p:spPr>
        <p:txBody>
          <a:bodyPr wrap="square" lIns="1524" tIns="1524" rIns="1524" bIns="1524" rtlCol="0" anchor="t">
            <a:normAutofit/>
          </a:bodyPr>
          <a:lstStyle/>
          <a:p>
            <a:pPr algn="l" indent="0" marL="0">
              <a:spcAft>
                <a:spcPts val="100"/>
              </a:spcAft>
              <a:buNone/>
            </a:pPr>
            <a:r>
              <a:rPr lang="en-US" sz="1400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Règle publique: aucun total ne mélange les statuts; chaque projet publie son statut, sa source, sa date, sa capacité et ses obligations.</a:t>
            </a:r>
            <a:endParaRPr lang="en-US" sz="1400" dirty="0"/>
          </a:p>
        </p:txBody>
      </p:sp>
      <p:sp>
        <p:nvSpPr>
          <p:cNvPr id="26" name="Text 24"/>
          <p:cNvSpPr/>
          <p:nvPr/>
        </p:nvSpPr>
        <p:spPr>
          <a:xfrm>
            <a:off x="530352" y="6565392"/>
            <a:ext cx="320040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680" dirty="0">
                <a:solidFill>
                  <a:srgbClr val="6B728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Version publique — 19 juin 2026</a:t>
            </a:r>
            <a:endParaRPr lang="en-US" sz="680" dirty="0"/>
          </a:p>
        </p:txBody>
      </p:sp>
      <p:sp>
        <p:nvSpPr>
          <p:cNvPr id="27" name="Text 25"/>
          <p:cNvSpPr/>
          <p:nvPr/>
        </p:nvSpPr>
        <p:spPr>
          <a:xfrm>
            <a:off x="7498080" y="6565392"/>
            <a:ext cx="374904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680" dirty="0">
                <a:solidFill>
                  <a:srgbClr val="6B728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Sources: S03, S04, S05, S06, S13, S14</a:t>
            </a:r>
            <a:endParaRPr lang="en-US" sz="68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384280" y="6556248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700">
                <a:solidFill>
                  <a:srgbClr val="7A8A91"/>
                </a:solidFill>
                <a:latin typeface="Aptos"/>
                <a:ea typeface="Aptos"/>
                <a:cs typeface="Aptos"/>
              </a:defRPr>
            </a:lvl1pPr>
          </a:lstStyle>
          <a:p>
            <a:pPr algn="l"/>
            <a:fld id="{F7021451-1387-4CA6-816F-3879F97B5CBC}" type="slidenum">
              <a:rPr b="0" lang="en-US"/>
              <a:t>4</a:t>
            </a:fld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73152"/>
          </a:xfrm>
          <a:prstGeom prst="rect">
            <a:avLst/>
          </a:prstGeom>
          <a:solidFill>
            <a:srgbClr val="1F4E5F"/>
          </a:solidFill>
          <a:ln w="12700">
            <a:solidFill>
              <a:srgbClr val="1F4E5F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530352" y="164592"/>
            <a:ext cx="201168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50" b="1" dirty="0">
                <a:solidFill>
                  <a:srgbClr val="6B728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SABAI 2036</a:t>
            </a:r>
            <a:endParaRPr lang="en-US" sz="850" dirty="0"/>
          </a:p>
        </p:txBody>
      </p:sp>
      <p:sp>
        <p:nvSpPr>
          <p:cNvPr id="4" name="Text 2"/>
          <p:cNvSpPr/>
          <p:nvPr/>
        </p:nvSpPr>
        <p:spPr>
          <a:xfrm>
            <a:off x="530352" y="384048"/>
            <a:ext cx="10424160" cy="43891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indent="0" marL="0">
              <a:buNone/>
            </a:pPr>
            <a:r>
              <a:rPr lang="en-US" sz="2400" b="1" dirty="0">
                <a:solidFill>
                  <a:srgbClr val="173B45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Les 15 lacunes nationales à fermer avant 2036</a:t>
            </a:r>
            <a:endParaRPr lang="en-US" sz="2400" dirty="0"/>
          </a:p>
        </p:txBody>
      </p:sp>
      <p:sp>
        <p:nvSpPr>
          <p:cNvPr id="5" name="Text 3"/>
          <p:cNvSpPr/>
          <p:nvPr/>
        </p:nvSpPr>
        <p:spPr>
          <a:xfrm>
            <a:off x="594360" y="1005840"/>
            <a:ext cx="950976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spcAft>
                <a:spcPts val="100"/>
              </a:spcAft>
              <a:buNone/>
            </a:pPr>
            <a:r>
              <a:rPr lang="en-US" sz="1700" b="1" dirty="0">
                <a:solidFill>
                  <a:srgbClr val="173B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Le plan transforme chaque lacune en mission mesurable, avec base 2026 et rythme de publication.</a:t>
            </a:r>
            <a:endParaRPr lang="en-US" sz="1700" dirty="0"/>
          </a:p>
        </p:txBody>
      </p:sp>
      <p:sp>
        <p:nvSpPr>
          <p:cNvPr id="6" name="Text 4"/>
          <p:cNvSpPr/>
          <p:nvPr/>
        </p:nvSpPr>
        <p:spPr>
          <a:xfrm>
            <a:off x="685800" y="1664208"/>
            <a:ext cx="2651760" cy="310896"/>
          </a:xfrm>
          <a:prstGeom prst="roundRect">
            <a:avLst/>
          </a:prstGeom>
          <a:solidFill>
            <a:srgbClr val="1F4E5F"/>
          </a:solidFill>
          <a:ln/>
        </p:spPr>
        <p:txBody>
          <a:bodyPr wrap="square" lIns="508" tIns="508" rIns="508" bIns="508" rtlCol="0" anchor="ctr">
            <a:normAutofit/>
          </a:bodyPr>
          <a:lstStyle/>
          <a:p>
            <a:pPr algn="ctr" indent="0" marL="0">
              <a:spcAft>
                <a:spcPts val="100"/>
              </a:spcAft>
              <a:buNone/>
            </a:pPr>
            <a:r>
              <a:rPr lang="en-US" sz="105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Capital humain</a:t>
            </a:r>
            <a:endParaRPr lang="en-US" sz="1050" dirty="0"/>
          </a:p>
        </p:txBody>
      </p:sp>
      <p:sp>
        <p:nvSpPr>
          <p:cNvPr id="7" name="Text 5"/>
          <p:cNvSpPr/>
          <p:nvPr/>
        </p:nvSpPr>
        <p:spPr>
          <a:xfrm>
            <a:off x="685800" y="2176272"/>
            <a:ext cx="3063240" cy="2148840"/>
          </a:xfrm>
          <a:prstGeom prst="roundRect">
            <a:avLst/>
          </a:prstGeom>
          <a:solidFill>
            <a:srgbClr val="F7FAFA"/>
          </a:solidFill>
          <a:ln w="12700">
            <a:solidFill>
              <a:srgbClr val="E5E7EB"/>
            </a:solidFill>
          </a:ln>
        </p:spPr>
        <p:txBody>
          <a:bodyPr wrap="square" lIns="2032" tIns="2032" rIns="2032" bIns="2032" rtlCol="0" anchor="t">
            <a:normAutofit/>
          </a:bodyPr>
          <a:lstStyle/>
          <a:p>
            <a:pPr algn="l" indent="0" marL="0">
              <a:spcAft>
                <a:spcPts val="100"/>
              </a:spcAft>
              <a:buNone/>
            </a:pPr>
            <a:r>
              <a:rPr lang="en-US" sz="1500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1. Éducation</a:t>
            </a:r>
            <a:endParaRPr lang="en-US" sz="1500" dirty="0"/>
          </a:p>
          <a:p>
            <a:pPr algn="l" indent="0" marL="0">
              <a:spcAft>
                <a:spcPts val="100"/>
              </a:spcAft>
              <a:buNone/>
            </a:pPr>
            <a:r>
              <a:rPr lang="en-US" sz="1500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2. Productivité</a:t>
            </a:r>
            <a:endParaRPr lang="en-US" sz="1500" dirty="0"/>
          </a:p>
          <a:p>
            <a:pPr algn="l" indent="0" marL="0">
              <a:spcAft>
                <a:spcPts val="100"/>
              </a:spcAft>
              <a:buNone/>
            </a:pPr>
            <a:r>
              <a:rPr lang="en-US" sz="1500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3. Démographie</a:t>
            </a:r>
            <a:endParaRPr lang="en-US" sz="1500" dirty="0"/>
          </a:p>
          <a:p>
            <a:pPr algn="l" indent="0" marL="0">
              <a:spcAft>
                <a:spcPts val="100"/>
              </a:spcAft>
              <a:buNone/>
            </a:pPr>
            <a:r>
              <a:rPr lang="en-US" sz="1500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4. Santé</a:t>
            </a:r>
            <a:endParaRPr lang="en-US" sz="1500" dirty="0"/>
          </a:p>
          <a:p>
            <a:pPr algn="l" indent="0" marL="0">
              <a:spcAft>
                <a:spcPts val="100"/>
              </a:spcAft>
              <a:buNone/>
            </a:pPr>
            <a:r>
              <a:rPr lang="en-US" sz="1500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5. Tourisme</a:t>
            </a:r>
            <a:endParaRPr lang="en-US" sz="1500" dirty="0"/>
          </a:p>
        </p:txBody>
      </p:sp>
      <p:sp>
        <p:nvSpPr>
          <p:cNvPr id="8" name="Text 6"/>
          <p:cNvSpPr/>
          <p:nvPr/>
        </p:nvSpPr>
        <p:spPr>
          <a:xfrm>
            <a:off x="4480560" y="1664208"/>
            <a:ext cx="2651760" cy="310896"/>
          </a:xfrm>
          <a:prstGeom prst="roundRect">
            <a:avLst/>
          </a:prstGeom>
          <a:solidFill>
            <a:srgbClr val="4E8F68"/>
          </a:solidFill>
          <a:ln/>
        </p:spPr>
        <p:txBody>
          <a:bodyPr wrap="square" lIns="508" tIns="508" rIns="508" bIns="508" rtlCol="0" anchor="ctr">
            <a:normAutofit/>
          </a:bodyPr>
          <a:lstStyle/>
          <a:p>
            <a:pPr algn="ctr" indent="0" marL="0">
              <a:spcAft>
                <a:spcPts val="100"/>
              </a:spcAft>
              <a:buNone/>
            </a:pPr>
            <a:r>
              <a:rPr lang="en-US" sz="105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Capacités physiques</a:t>
            </a:r>
            <a:endParaRPr lang="en-US" sz="1050" dirty="0"/>
          </a:p>
        </p:txBody>
      </p:sp>
      <p:sp>
        <p:nvSpPr>
          <p:cNvPr id="9" name="Text 7"/>
          <p:cNvSpPr/>
          <p:nvPr/>
        </p:nvSpPr>
        <p:spPr>
          <a:xfrm>
            <a:off x="4480560" y="2176272"/>
            <a:ext cx="3063240" cy="2148840"/>
          </a:xfrm>
          <a:prstGeom prst="roundRect">
            <a:avLst/>
          </a:prstGeom>
          <a:solidFill>
            <a:srgbClr val="F7FAFA"/>
          </a:solidFill>
          <a:ln w="12700">
            <a:solidFill>
              <a:srgbClr val="E5E7EB"/>
            </a:solidFill>
          </a:ln>
        </p:spPr>
        <p:txBody>
          <a:bodyPr wrap="square" lIns="2032" tIns="2032" rIns="2032" bIns="2032" rtlCol="0" anchor="t">
            <a:normAutofit/>
          </a:bodyPr>
          <a:lstStyle/>
          <a:p>
            <a:pPr algn="l" indent="0" marL="0">
              <a:spcAft>
                <a:spcPts val="100"/>
              </a:spcAft>
              <a:buNone/>
            </a:pPr>
            <a:r>
              <a:rPr lang="en-US" sz="1500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6. Énergie</a:t>
            </a:r>
            <a:endParaRPr lang="en-US" sz="1500" dirty="0"/>
          </a:p>
          <a:p>
            <a:pPr algn="l" indent="0" marL="0">
              <a:spcAft>
                <a:spcPts val="100"/>
              </a:spcAft>
              <a:buNone/>
            </a:pPr>
            <a:r>
              <a:rPr lang="en-US" sz="1500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7. Eau</a:t>
            </a:r>
            <a:endParaRPr lang="en-US" sz="1500" dirty="0"/>
          </a:p>
          <a:p>
            <a:pPr algn="l" indent="0" marL="0">
              <a:spcAft>
                <a:spcPts val="100"/>
              </a:spcAft>
              <a:buNone/>
            </a:pPr>
            <a:r>
              <a:rPr lang="en-US" sz="1500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8. Agriculture</a:t>
            </a:r>
            <a:endParaRPr lang="en-US" sz="1500" dirty="0"/>
          </a:p>
          <a:p>
            <a:pPr algn="l" indent="0" marL="0">
              <a:spcAft>
                <a:spcPts val="100"/>
              </a:spcAft>
              <a:buNone/>
            </a:pPr>
            <a:r>
              <a:rPr lang="en-US" sz="1500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9. Logistique</a:t>
            </a:r>
            <a:endParaRPr lang="en-US" sz="1500" dirty="0"/>
          </a:p>
          <a:p>
            <a:pPr algn="l" indent="0" marL="0">
              <a:spcAft>
                <a:spcPts val="100"/>
              </a:spcAft>
              <a:buNone/>
            </a:pPr>
            <a:r>
              <a:rPr lang="en-US" sz="1500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10. Industrie</a:t>
            </a:r>
            <a:endParaRPr lang="en-US" sz="1500" dirty="0"/>
          </a:p>
        </p:txBody>
      </p:sp>
      <p:sp>
        <p:nvSpPr>
          <p:cNvPr id="10" name="Text 8"/>
          <p:cNvSpPr/>
          <p:nvPr/>
        </p:nvSpPr>
        <p:spPr>
          <a:xfrm>
            <a:off x="8275320" y="1664208"/>
            <a:ext cx="2651760" cy="310896"/>
          </a:xfrm>
          <a:prstGeom prst="roundRect">
            <a:avLst/>
          </a:prstGeom>
          <a:solidFill>
            <a:srgbClr val="B8860B"/>
          </a:solidFill>
          <a:ln/>
        </p:spPr>
        <p:txBody>
          <a:bodyPr wrap="square" lIns="508" tIns="508" rIns="508" bIns="508" rtlCol="0" anchor="ctr">
            <a:normAutofit/>
          </a:bodyPr>
          <a:lstStyle/>
          <a:p>
            <a:pPr algn="ctr" indent="0" marL="0">
              <a:spcAft>
                <a:spcPts val="100"/>
              </a:spcAft>
              <a:buNone/>
            </a:pPr>
            <a:r>
              <a:rPr lang="en-US" sz="105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Souveraineté publique</a:t>
            </a:r>
            <a:endParaRPr lang="en-US" sz="1050" dirty="0"/>
          </a:p>
        </p:txBody>
      </p:sp>
      <p:sp>
        <p:nvSpPr>
          <p:cNvPr id="11" name="Text 9"/>
          <p:cNvSpPr/>
          <p:nvPr/>
        </p:nvSpPr>
        <p:spPr>
          <a:xfrm>
            <a:off x="8275320" y="2176272"/>
            <a:ext cx="3063240" cy="2148840"/>
          </a:xfrm>
          <a:prstGeom prst="roundRect">
            <a:avLst/>
          </a:prstGeom>
          <a:solidFill>
            <a:srgbClr val="F7FAFA"/>
          </a:solidFill>
          <a:ln w="12700">
            <a:solidFill>
              <a:srgbClr val="E5E7EB"/>
            </a:solidFill>
          </a:ln>
        </p:spPr>
        <p:txBody>
          <a:bodyPr wrap="square" lIns="2032" tIns="2032" rIns="2032" bIns="2032" rtlCol="0" anchor="t">
            <a:normAutofit/>
          </a:bodyPr>
          <a:lstStyle/>
          <a:p>
            <a:pPr algn="l" indent="0" marL="0">
              <a:spcAft>
                <a:spcPts val="100"/>
              </a:spcAft>
              <a:buNone/>
            </a:pPr>
            <a:r>
              <a:rPr lang="en-US" sz="1500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11. Données</a:t>
            </a:r>
            <a:endParaRPr lang="en-US" sz="1500" dirty="0"/>
          </a:p>
          <a:p>
            <a:pPr algn="l" indent="0" marL="0">
              <a:spcAft>
                <a:spcPts val="100"/>
              </a:spcAft>
              <a:buNone/>
            </a:pPr>
            <a:r>
              <a:rPr lang="en-US" sz="1500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12. PME</a:t>
            </a:r>
            <a:endParaRPr lang="en-US" sz="1500" dirty="0"/>
          </a:p>
          <a:p>
            <a:pPr algn="l" indent="0" marL="0">
              <a:spcAft>
                <a:spcPts val="100"/>
              </a:spcAft>
              <a:buNone/>
            </a:pPr>
            <a:r>
              <a:rPr lang="en-US" sz="1500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13. Transparence</a:t>
            </a:r>
            <a:endParaRPr lang="en-US" sz="1500" dirty="0"/>
          </a:p>
          <a:p>
            <a:pPr algn="l" indent="0" marL="0">
              <a:spcAft>
                <a:spcPts val="100"/>
              </a:spcAft>
              <a:buNone/>
            </a:pPr>
            <a:r>
              <a:rPr lang="en-US" sz="1500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14. Fiscalité</a:t>
            </a:r>
            <a:endParaRPr lang="en-US" sz="1500" dirty="0"/>
          </a:p>
          <a:p>
            <a:pPr algn="l" indent="0" marL="0">
              <a:spcAft>
                <a:spcPts val="100"/>
              </a:spcAft>
              <a:buNone/>
            </a:pPr>
            <a:r>
              <a:rPr lang="en-US" sz="1500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15. Diplomatie économique</a:t>
            </a:r>
            <a:endParaRPr lang="en-US" sz="1500" dirty="0"/>
          </a:p>
        </p:txBody>
      </p:sp>
      <p:sp>
        <p:nvSpPr>
          <p:cNvPr id="12" name="Text 10"/>
          <p:cNvSpPr/>
          <p:nvPr/>
        </p:nvSpPr>
        <p:spPr>
          <a:xfrm>
            <a:off x="685800" y="5074920"/>
            <a:ext cx="10698480" cy="530352"/>
          </a:xfrm>
          <a:prstGeom prst="roundRect">
            <a:avLst/>
          </a:prstGeom>
          <a:solidFill>
            <a:srgbClr val="EAF4F6"/>
          </a:solidFill>
          <a:ln w="12700">
            <a:solidFill>
              <a:srgbClr val="1F4E5F"/>
            </a:solidFill>
          </a:ln>
        </p:spPr>
        <p:txBody>
          <a:bodyPr wrap="square" lIns="1524" tIns="1524" rIns="1524" bIns="1524" rtlCol="0" anchor="t">
            <a:normAutofit/>
          </a:bodyPr>
          <a:lstStyle/>
          <a:p>
            <a:pPr algn="ctr" indent="0" marL="0">
              <a:spcAft>
                <a:spcPts val="100"/>
              </a:spcAft>
              <a:buNone/>
            </a:pPr>
            <a:r>
              <a:rPr lang="en-US" sz="1550" b="1" dirty="0">
                <a:solidFill>
                  <a:srgbClr val="173B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Clé de lecture: aucune réforme ne suffit seule. L’avantage vient du couplage compétences + énergie/eau + données + transparence.</a:t>
            </a:r>
            <a:endParaRPr lang="en-US" sz="1550" dirty="0"/>
          </a:p>
        </p:txBody>
      </p:sp>
      <p:sp>
        <p:nvSpPr>
          <p:cNvPr id="13" name="Text 11"/>
          <p:cNvSpPr/>
          <p:nvPr/>
        </p:nvSpPr>
        <p:spPr>
          <a:xfrm>
            <a:off x="530352" y="6565392"/>
            <a:ext cx="320040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680" dirty="0">
                <a:solidFill>
                  <a:srgbClr val="6B728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Version publique — 19 juin 2026</a:t>
            </a:r>
            <a:endParaRPr lang="en-US" sz="680" dirty="0"/>
          </a:p>
        </p:txBody>
      </p:sp>
      <p:sp>
        <p:nvSpPr>
          <p:cNvPr id="14" name="Text 12"/>
          <p:cNvSpPr/>
          <p:nvPr/>
        </p:nvSpPr>
        <p:spPr>
          <a:xfrm>
            <a:off x="7498080" y="6565392"/>
            <a:ext cx="374904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680" dirty="0">
                <a:solidFill>
                  <a:srgbClr val="6B728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Sources: S01–S34</a:t>
            </a:r>
            <a:endParaRPr lang="en-US" sz="68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384280" y="6556248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700">
                <a:solidFill>
                  <a:srgbClr val="7A8A91"/>
                </a:solidFill>
                <a:latin typeface="Aptos"/>
                <a:ea typeface="Aptos"/>
                <a:cs typeface="Aptos"/>
              </a:defRPr>
            </a:lvl1pPr>
          </a:lstStyle>
          <a:p>
            <a:pPr algn="l"/>
            <a:fld id="{F7021451-1387-4CA6-816F-3879F97B5CBC}" type="slidenum">
              <a:rPr b="0" lang="en-US"/>
              <a:t>5</a:t>
            </a:fld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73152"/>
          </a:xfrm>
          <a:prstGeom prst="rect">
            <a:avLst/>
          </a:prstGeom>
          <a:solidFill>
            <a:srgbClr val="1F4E5F"/>
          </a:solidFill>
          <a:ln w="12700">
            <a:solidFill>
              <a:srgbClr val="1F4E5F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530352" y="164592"/>
            <a:ext cx="201168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50" b="1" dirty="0">
                <a:solidFill>
                  <a:srgbClr val="6B728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SABAI 2036</a:t>
            </a:r>
            <a:endParaRPr lang="en-US" sz="850" dirty="0"/>
          </a:p>
        </p:txBody>
      </p:sp>
      <p:sp>
        <p:nvSpPr>
          <p:cNvPr id="4" name="Text 2"/>
          <p:cNvSpPr/>
          <p:nvPr/>
        </p:nvSpPr>
        <p:spPr>
          <a:xfrm>
            <a:off x="530352" y="384048"/>
            <a:ext cx="10424160" cy="43891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indent="0" marL="0">
              <a:buNone/>
            </a:pPr>
            <a:r>
              <a:rPr lang="en-US" sz="2400" b="1" dirty="0">
                <a:solidFill>
                  <a:srgbClr val="173B45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Six missions pour transformer les lacunes en livraison</a:t>
            </a:r>
            <a:endParaRPr lang="en-US" sz="2400" dirty="0"/>
          </a:p>
        </p:txBody>
      </p:sp>
      <p:sp>
        <p:nvSpPr>
          <p:cNvPr id="5" name="Text 3"/>
          <p:cNvSpPr/>
          <p:nvPr/>
        </p:nvSpPr>
        <p:spPr>
          <a:xfrm>
            <a:off x="594360" y="987552"/>
            <a:ext cx="85039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spcAft>
                <a:spcPts val="100"/>
              </a:spcAft>
              <a:buNone/>
            </a:pPr>
            <a:r>
              <a:rPr lang="en-US" sz="1700" b="1" dirty="0">
                <a:solidFill>
                  <a:srgbClr val="173B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Chaque mission porte un résultat public et un responsable de suivi — pas un slogan.</a:t>
            </a:r>
            <a:endParaRPr lang="en-US" sz="1700" dirty="0"/>
          </a:p>
        </p:txBody>
      </p:sp>
      <p:sp>
        <p:nvSpPr>
          <p:cNvPr id="6" name="Text 4"/>
          <p:cNvSpPr/>
          <p:nvPr/>
        </p:nvSpPr>
        <p:spPr>
          <a:xfrm>
            <a:off x="777240" y="1691640"/>
            <a:ext cx="2971800" cy="1234440"/>
          </a:xfrm>
          <a:prstGeom prst="roundRect">
            <a:avLst/>
          </a:prstGeom>
          <a:solidFill>
            <a:srgbClr val="EAF4F6"/>
          </a:solidFill>
          <a:ln w="10160">
            <a:solidFill>
              <a:srgbClr val="1F4E5F"/>
            </a:solidFill>
          </a:ln>
        </p:spPr>
        <p:txBody>
          <a:bodyPr wrap="square" lIns="1524" tIns="1524" rIns="1524" bIns="1524" rtlCol="0" anchor="t">
            <a:normAutofit/>
          </a:bodyPr>
          <a:lstStyle/>
          <a:p>
            <a:pPr algn="l" indent="0" marL="0">
              <a:spcAft>
                <a:spcPts val="100"/>
              </a:spcAft>
              <a:buNone/>
            </a:pPr>
            <a:r>
              <a:rPr lang="en-US" sz="1160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M1 — Capital humain et productivité</a:t>
            </a:r>
            <a:endParaRPr lang="en-US" sz="1160" dirty="0"/>
          </a:p>
          <a:p>
            <a:pPr algn="l" indent="0" marL="0">
              <a:spcAft>
                <a:spcPts val="100"/>
              </a:spcAft>
              <a:buNone/>
            </a:pPr>
            <a:r>
              <a:rPr lang="en-US" sz="1160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Relier école, TVET, universités, PME et bassins industriels pour diffuser compétences et salaires réels.</a:t>
            </a:r>
            <a:endParaRPr lang="en-US" sz="1160" dirty="0"/>
          </a:p>
        </p:txBody>
      </p:sp>
      <p:sp>
        <p:nvSpPr>
          <p:cNvPr id="7" name="Text 5"/>
          <p:cNvSpPr/>
          <p:nvPr/>
        </p:nvSpPr>
        <p:spPr>
          <a:xfrm>
            <a:off x="4343400" y="1691640"/>
            <a:ext cx="2971800" cy="1234440"/>
          </a:xfrm>
          <a:prstGeom prst="roundRect">
            <a:avLst/>
          </a:prstGeom>
          <a:solidFill>
            <a:srgbClr val="F7FAFA"/>
          </a:solidFill>
          <a:ln w="10160">
            <a:solidFill>
              <a:srgbClr val="1F4E5F"/>
            </a:solidFill>
          </a:ln>
        </p:spPr>
        <p:txBody>
          <a:bodyPr wrap="square" lIns="1524" tIns="1524" rIns="1524" bIns="1524" rtlCol="0" anchor="t">
            <a:normAutofit/>
          </a:bodyPr>
          <a:lstStyle/>
          <a:p>
            <a:pPr algn="l" indent="0" marL="0">
              <a:spcAft>
                <a:spcPts val="100"/>
              </a:spcAft>
              <a:buNone/>
            </a:pPr>
            <a:r>
              <a:rPr lang="en-US" sz="1160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M2 — Données souveraines et IA utile</a:t>
            </a:r>
            <a:endParaRPr lang="en-US" sz="1160" dirty="0"/>
          </a:p>
          <a:p>
            <a:pPr algn="l" indent="0" marL="0">
              <a:spcAft>
                <a:spcPts val="100"/>
              </a:spcAft>
              <a:buNone/>
            </a:pPr>
            <a:r>
              <a:rPr lang="en-US" sz="1160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Classer les données, chiffrer les usages sensibles, assurer portabilité, audit et capacités locales.</a:t>
            </a:r>
            <a:endParaRPr lang="en-US" sz="1160" dirty="0"/>
          </a:p>
        </p:txBody>
      </p:sp>
      <p:sp>
        <p:nvSpPr>
          <p:cNvPr id="8" name="Text 6"/>
          <p:cNvSpPr/>
          <p:nvPr/>
        </p:nvSpPr>
        <p:spPr>
          <a:xfrm>
            <a:off x="7909560" y="1691640"/>
            <a:ext cx="2971800" cy="1234440"/>
          </a:xfrm>
          <a:prstGeom prst="roundRect">
            <a:avLst/>
          </a:prstGeom>
          <a:solidFill>
            <a:srgbClr val="EAF4F6"/>
          </a:solidFill>
          <a:ln w="10160">
            <a:solidFill>
              <a:srgbClr val="1F4E5F"/>
            </a:solidFill>
          </a:ln>
        </p:spPr>
        <p:txBody>
          <a:bodyPr wrap="square" lIns="1524" tIns="1524" rIns="1524" bIns="1524" rtlCol="0" anchor="t">
            <a:normAutofit/>
          </a:bodyPr>
          <a:lstStyle/>
          <a:p>
            <a:pPr algn="l" indent="0" marL="0">
              <a:spcAft>
                <a:spcPts val="100"/>
              </a:spcAft>
              <a:buNone/>
            </a:pPr>
            <a:r>
              <a:rPr lang="en-US" sz="1160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M3 — Énergie propre, eau et compute</a:t>
            </a:r>
            <a:endParaRPr lang="en-US" sz="1160" dirty="0"/>
          </a:p>
          <a:p>
            <a:pPr algn="l" indent="0" marL="0">
              <a:spcAft>
                <a:spcPts val="100"/>
              </a:spcAft>
              <a:buNone/>
            </a:pPr>
            <a:r>
              <a:rPr lang="en-US" sz="1160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Ne raccorder les charges critiques que si énergie, eau, réseau et transparence sont publiés.</a:t>
            </a:r>
            <a:endParaRPr lang="en-US" sz="1160" dirty="0"/>
          </a:p>
        </p:txBody>
      </p:sp>
      <p:sp>
        <p:nvSpPr>
          <p:cNvPr id="9" name="Text 7"/>
          <p:cNvSpPr/>
          <p:nvPr/>
        </p:nvSpPr>
        <p:spPr>
          <a:xfrm>
            <a:off x="777240" y="3977640"/>
            <a:ext cx="2971800" cy="1234440"/>
          </a:xfrm>
          <a:prstGeom prst="roundRect">
            <a:avLst/>
          </a:prstGeom>
          <a:solidFill>
            <a:srgbClr val="F7FAFA"/>
          </a:solidFill>
          <a:ln w="10160">
            <a:solidFill>
              <a:srgbClr val="1F4E5F"/>
            </a:solidFill>
          </a:ln>
        </p:spPr>
        <p:txBody>
          <a:bodyPr wrap="square" lIns="1524" tIns="1524" rIns="1524" bIns="1524" rtlCol="0" anchor="t">
            <a:normAutofit/>
          </a:bodyPr>
          <a:lstStyle/>
          <a:p>
            <a:pPr algn="l" indent="0" marL="0">
              <a:spcAft>
                <a:spcPts val="100"/>
              </a:spcAft>
              <a:buNone/>
            </a:pPr>
            <a:r>
              <a:rPr lang="en-US" sz="1160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M4 — PME, agriculture et industrie propre</a:t>
            </a:r>
            <a:endParaRPr lang="en-US" sz="1160" dirty="0"/>
          </a:p>
          <a:p>
            <a:pPr algn="l" indent="0" marL="0">
              <a:spcAft>
                <a:spcPts val="100"/>
              </a:spcAft>
              <a:buNone/>
            </a:pPr>
            <a:r>
              <a:rPr lang="en-US" sz="1160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Transformer les investissements en chaînes de fournisseurs, produits transformés, composants et export direct.</a:t>
            </a:r>
            <a:endParaRPr lang="en-US" sz="1160" dirty="0"/>
          </a:p>
        </p:txBody>
      </p:sp>
      <p:sp>
        <p:nvSpPr>
          <p:cNvPr id="10" name="Text 8"/>
          <p:cNvSpPr/>
          <p:nvPr/>
        </p:nvSpPr>
        <p:spPr>
          <a:xfrm>
            <a:off x="4343400" y="3977640"/>
            <a:ext cx="2971800" cy="1234440"/>
          </a:xfrm>
          <a:prstGeom prst="roundRect">
            <a:avLst/>
          </a:prstGeom>
          <a:solidFill>
            <a:srgbClr val="EAF4F6"/>
          </a:solidFill>
          <a:ln w="10160">
            <a:solidFill>
              <a:srgbClr val="1F4E5F"/>
            </a:solidFill>
          </a:ln>
        </p:spPr>
        <p:txBody>
          <a:bodyPr wrap="square" lIns="1524" tIns="1524" rIns="1524" bIns="1524" rtlCol="0" anchor="t">
            <a:normAutofit/>
          </a:bodyPr>
          <a:lstStyle/>
          <a:p>
            <a:pPr algn="l" indent="0" marL="0">
              <a:spcAft>
                <a:spcPts val="100"/>
              </a:spcAft>
              <a:buNone/>
            </a:pPr>
            <a:r>
              <a:rPr lang="en-US" sz="1160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M5 — Santé, démographie et tourisme de valeur</a:t>
            </a:r>
            <a:endParaRPr lang="en-US" sz="1160" dirty="0"/>
          </a:p>
          <a:p>
            <a:pPr algn="l" indent="0" marL="0">
              <a:spcAft>
                <a:spcPts val="100"/>
              </a:spcAft>
              <a:buNone/>
            </a:pPr>
            <a:r>
              <a:rPr lang="en-US" sz="1160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Utiliser numérique et organisation territoriale pour réduire les écarts d'accès et préserver les destinations.</a:t>
            </a:r>
            <a:endParaRPr lang="en-US" sz="1160" dirty="0"/>
          </a:p>
        </p:txBody>
      </p:sp>
      <p:sp>
        <p:nvSpPr>
          <p:cNvPr id="11" name="Text 9"/>
          <p:cNvSpPr/>
          <p:nvPr/>
        </p:nvSpPr>
        <p:spPr>
          <a:xfrm>
            <a:off x="7909560" y="3977640"/>
            <a:ext cx="2971800" cy="1234440"/>
          </a:xfrm>
          <a:prstGeom prst="roundRect">
            <a:avLst/>
          </a:prstGeom>
          <a:solidFill>
            <a:srgbClr val="F7FAFA"/>
          </a:solidFill>
          <a:ln w="10160">
            <a:solidFill>
              <a:srgbClr val="1F4E5F"/>
            </a:solidFill>
          </a:ln>
        </p:spPr>
        <p:txBody>
          <a:bodyPr wrap="square" lIns="1524" tIns="1524" rIns="1524" bIns="1524" rtlCol="0" anchor="t">
            <a:normAutofit/>
          </a:bodyPr>
          <a:lstStyle/>
          <a:p>
            <a:pPr algn="l" indent="0" marL="0">
              <a:spcAft>
                <a:spcPts val="100"/>
              </a:spcAft>
              <a:buNone/>
            </a:pPr>
            <a:r>
              <a:rPr lang="en-US" sz="1160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M6 — Transparence, fiscalité et diplomatie économique</a:t>
            </a:r>
            <a:endParaRPr lang="en-US" sz="1160" dirty="0"/>
          </a:p>
          <a:p>
            <a:pPr algn="l" indent="0" marL="0">
              <a:spcAft>
                <a:spcPts val="100"/>
              </a:spcAft>
              <a:buNone/>
            </a:pPr>
            <a:r>
              <a:rPr lang="en-US" sz="1160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Publier les statuts, élargir l'assiette, sécuriser les bénéfices publics et porter des standards ASEAN opt-in.</a:t>
            </a:r>
            <a:endParaRPr lang="en-US" sz="1160" dirty="0"/>
          </a:p>
        </p:txBody>
      </p:sp>
      <p:sp>
        <p:nvSpPr>
          <p:cNvPr id="12" name="Text 10"/>
          <p:cNvSpPr/>
          <p:nvPr/>
        </p:nvSpPr>
        <p:spPr>
          <a:xfrm>
            <a:off x="530352" y="6565392"/>
            <a:ext cx="320040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680" dirty="0">
                <a:solidFill>
                  <a:srgbClr val="6B728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Version publique — 19 juin 2026</a:t>
            </a:r>
            <a:endParaRPr lang="en-US" sz="680" dirty="0"/>
          </a:p>
        </p:txBody>
      </p:sp>
      <p:sp>
        <p:nvSpPr>
          <p:cNvPr id="13" name="Text 11"/>
          <p:cNvSpPr/>
          <p:nvPr/>
        </p:nvSpPr>
        <p:spPr>
          <a:xfrm>
            <a:off x="7498080" y="6565392"/>
            <a:ext cx="374904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680" dirty="0">
                <a:solidFill>
                  <a:srgbClr val="6B728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Sources: S03, S18, S21, S27, S34</a:t>
            </a:r>
            <a:endParaRPr lang="en-US" sz="68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384280" y="6556248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700">
                <a:solidFill>
                  <a:srgbClr val="7A8A91"/>
                </a:solidFill>
                <a:latin typeface="Aptos"/>
                <a:ea typeface="Aptos"/>
                <a:cs typeface="Aptos"/>
              </a:defRPr>
            </a:lvl1pPr>
          </a:lstStyle>
          <a:p>
            <a:pPr algn="l"/>
            <a:fld id="{F7021451-1387-4CA6-816F-3879F97B5CBC}" type="slidenum">
              <a:rPr b="0" lang="en-US"/>
              <a:t>6</a:t>
            </a:fld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73152"/>
          </a:xfrm>
          <a:prstGeom prst="rect">
            <a:avLst/>
          </a:prstGeom>
          <a:solidFill>
            <a:srgbClr val="1F4E5F"/>
          </a:solidFill>
          <a:ln w="12700">
            <a:solidFill>
              <a:srgbClr val="1F4E5F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530352" y="164592"/>
            <a:ext cx="201168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50" b="1" dirty="0">
                <a:solidFill>
                  <a:srgbClr val="6B728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SABAI 2036</a:t>
            </a:r>
            <a:endParaRPr lang="en-US" sz="850" dirty="0"/>
          </a:p>
        </p:txBody>
      </p:sp>
      <p:sp>
        <p:nvSpPr>
          <p:cNvPr id="4" name="Text 2"/>
          <p:cNvSpPr/>
          <p:nvPr/>
        </p:nvSpPr>
        <p:spPr>
          <a:xfrm>
            <a:off x="530352" y="384048"/>
            <a:ext cx="10424160" cy="43891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indent="0" marL="0">
              <a:buNone/>
            </a:pPr>
            <a:r>
              <a:rPr lang="en-US" sz="2400" b="1" dirty="0">
                <a:solidFill>
                  <a:srgbClr val="173B45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Six piliers d’architecture publique</a:t>
            </a:r>
            <a:endParaRPr lang="en-US" sz="2400" dirty="0"/>
          </a:p>
        </p:txBody>
      </p:sp>
      <p:sp>
        <p:nvSpPr>
          <p:cNvPr id="5" name="Text 3"/>
          <p:cNvSpPr/>
          <p:nvPr/>
        </p:nvSpPr>
        <p:spPr>
          <a:xfrm>
            <a:off x="594360" y="960120"/>
            <a:ext cx="1024128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spcAft>
                <a:spcPts val="100"/>
              </a:spcAft>
              <a:buNone/>
            </a:pPr>
            <a:r>
              <a:rPr lang="en-US" sz="1700" b="1" dirty="0">
                <a:solidFill>
                  <a:srgbClr val="173B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L’architecture donne des garde-fous simples: données classées, capacités locales, ledger, standards opt-in.</a:t>
            </a:r>
            <a:endParaRPr lang="en-US" sz="1700" dirty="0"/>
          </a:p>
        </p:txBody>
      </p:sp>
      <p:sp>
        <p:nvSpPr>
          <p:cNvPr id="6" name="Shape 4"/>
          <p:cNvSpPr/>
          <p:nvPr/>
        </p:nvSpPr>
        <p:spPr>
          <a:xfrm>
            <a:off x="2011680" y="1627632"/>
            <a:ext cx="0" cy="4087368"/>
          </a:xfrm>
          <a:prstGeom prst="line">
            <a:avLst/>
          </a:prstGeom>
          <a:noFill/>
          <a:ln w="16510">
            <a:solidFill>
              <a:srgbClr val="E5E7EB"/>
            </a:solidFill>
            <a:prstDash val="solid"/>
            <a:tailEnd type="none"/>
          </a:ln>
        </p:spPr>
      </p:sp>
      <p:sp>
        <p:nvSpPr>
          <p:cNvPr id="7" name="Text 5"/>
          <p:cNvSpPr/>
          <p:nvPr/>
        </p:nvSpPr>
        <p:spPr>
          <a:xfrm>
            <a:off x="713232" y="1463040"/>
            <a:ext cx="566928" cy="384048"/>
          </a:xfrm>
          <a:prstGeom prst="roundRect">
            <a:avLst/>
          </a:prstGeom>
          <a:solidFill>
            <a:srgbClr val="1F4E5F"/>
          </a:solidFill>
          <a:ln w="10160">
            <a:solidFill>
              <a:srgbClr val="1F4E5F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algn="ctr" indent="0" marL="0">
              <a:spcAft>
                <a:spcPts val="100"/>
              </a:spcAft>
              <a:buNone/>
            </a:pPr>
            <a:r>
              <a:rPr lang="en-US" sz="120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A1</a:t>
            </a:r>
            <a:endParaRPr lang="en-US" sz="1200" dirty="0"/>
          </a:p>
        </p:txBody>
      </p:sp>
      <p:sp>
        <p:nvSpPr>
          <p:cNvPr id="8" name="Text 6"/>
          <p:cNvSpPr/>
          <p:nvPr/>
        </p:nvSpPr>
        <p:spPr>
          <a:xfrm>
            <a:off x="1417320" y="1435608"/>
            <a:ext cx="278892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spcAft>
                <a:spcPts val="100"/>
              </a:spcAft>
              <a:buNone/>
            </a:pPr>
            <a:r>
              <a:rPr lang="en-US" sz="1320" b="1" dirty="0">
                <a:solidFill>
                  <a:srgbClr val="1F4E5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Data Sovereignty Act</a:t>
            </a:r>
            <a:endParaRPr lang="en-US" sz="1320" dirty="0"/>
          </a:p>
        </p:txBody>
      </p:sp>
      <p:sp>
        <p:nvSpPr>
          <p:cNvPr id="9" name="Text 7"/>
          <p:cNvSpPr/>
          <p:nvPr/>
        </p:nvSpPr>
        <p:spPr>
          <a:xfrm>
            <a:off x="4498848" y="1399032"/>
            <a:ext cx="6446520" cy="457200"/>
          </a:xfrm>
          <a:prstGeom prst="roundRect">
            <a:avLst/>
          </a:prstGeom>
          <a:solidFill>
            <a:srgbClr val="F7FAFA"/>
          </a:solidFill>
          <a:ln w="12700">
            <a:solidFill>
              <a:srgbClr val="E5E7EB"/>
            </a:solidFill>
          </a:ln>
        </p:spPr>
        <p:txBody>
          <a:bodyPr wrap="square" lIns="1016" tIns="1016" rIns="1016" bIns="1016" rtlCol="0" anchor="t">
            <a:normAutofit/>
          </a:bodyPr>
          <a:lstStyle/>
          <a:p>
            <a:pPr algn="l" indent="0" marL="0">
              <a:spcAft>
                <a:spcPts val="100"/>
              </a:spcAft>
              <a:buNone/>
            </a:pPr>
            <a:r>
              <a:rPr lang="en-US" sz="1120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Classification des données publiques/sensibles/souveraines, exigences de chiffrement, portabilité, réversibilité et audit PDPA.</a:t>
            </a:r>
            <a:endParaRPr lang="en-US" sz="1120" dirty="0"/>
          </a:p>
        </p:txBody>
      </p:sp>
      <p:sp>
        <p:nvSpPr>
          <p:cNvPr id="10" name="Text 8"/>
          <p:cNvSpPr/>
          <p:nvPr/>
        </p:nvSpPr>
        <p:spPr>
          <a:xfrm>
            <a:off x="713232" y="2176272"/>
            <a:ext cx="566928" cy="384048"/>
          </a:xfrm>
          <a:prstGeom prst="roundRect">
            <a:avLst/>
          </a:prstGeom>
          <a:solidFill>
            <a:srgbClr val="1F4E5F"/>
          </a:solidFill>
          <a:ln w="10160">
            <a:solidFill>
              <a:srgbClr val="1F4E5F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algn="ctr" indent="0" marL="0">
              <a:spcAft>
                <a:spcPts val="100"/>
              </a:spcAft>
              <a:buNone/>
            </a:pPr>
            <a:r>
              <a:rPr lang="en-US" sz="120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A2</a:t>
            </a:r>
            <a:endParaRPr lang="en-US" sz="1200" dirty="0"/>
          </a:p>
        </p:txBody>
      </p:sp>
      <p:sp>
        <p:nvSpPr>
          <p:cNvPr id="11" name="Text 9"/>
          <p:cNvSpPr/>
          <p:nvPr/>
        </p:nvSpPr>
        <p:spPr>
          <a:xfrm>
            <a:off x="1417320" y="2148840"/>
            <a:ext cx="278892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spcAft>
                <a:spcPts val="100"/>
              </a:spcAft>
              <a:buNone/>
            </a:pPr>
            <a:r>
              <a:rPr lang="en-US" sz="1320" b="1" dirty="0">
                <a:solidFill>
                  <a:srgbClr val="1F4E5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Capability Covenants</a:t>
            </a:r>
            <a:endParaRPr lang="en-US" sz="1320" dirty="0"/>
          </a:p>
        </p:txBody>
      </p:sp>
      <p:sp>
        <p:nvSpPr>
          <p:cNvPr id="12" name="Text 10"/>
          <p:cNvSpPr/>
          <p:nvPr/>
        </p:nvSpPr>
        <p:spPr>
          <a:xfrm>
            <a:off x="4498848" y="2112264"/>
            <a:ext cx="6446520" cy="457200"/>
          </a:xfrm>
          <a:prstGeom prst="roundRect">
            <a:avLst/>
          </a:prstGeom>
          <a:solidFill>
            <a:srgbClr val="EAF4F6"/>
          </a:solidFill>
          <a:ln w="12700">
            <a:solidFill>
              <a:srgbClr val="1F4E5F"/>
            </a:solidFill>
          </a:ln>
        </p:spPr>
        <p:txBody>
          <a:bodyPr wrap="square" lIns="1016" tIns="1016" rIns="1016" bIns="1016" rtlCol="0" anchor="t">
            <a:normAutofit/>
          </a:bodyPr>
          <a:lstStyle/>
          <a:p>
            <a:pPr algn="l" indent="0" marL="0">
              <a:spcAft>
                <a:spcPts val="100"/>
              </a:spcAft>
              <a:buNone/>
            </a:pPr>
            <a:r>
              <a:rPr lang="en-US" sz="1120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Tout avantage public majeur est conditionné à compétences locales, fournisseurs, énergie/eau, publication et clauses de récupération.</a:t>
            </a:r>
            <a:endParaRPr lang="en-US" sz="1120" dirty="0"/>
          </a:p>
        </p:txBody>
      </p:sp>
      <p:sp>
        <p:nvSpPr>
          <p:cNvPr id="13" name="Text 11"/>
          <p:cNvSpPr/>
          <p:nvPr/>
        </p:nvSpPr>
        <p:spPr>
          <a:xfrm>
            <a:off x="713232" y="2889504"/>
            <a:ext cx="566928" cy="384048"/>
          </a:xfrm>
          <a:prstGeom prst="roundRect">
            <a:avLst/>
          </a:prstGeom>
          <a:solidFill>
            <a:srgbClr val="1F4E5F"/>
          </a:solidFill>
          <a:ln w="10160">
            <a:solidFill>
              <a:srgbClr val="1F4E5F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algn="ctr" indent="0" marL="0">
              <a:spcAft>
                <a:spcPts val="100"/>
              </a:spcAft>
              <a:buNone/>
            </a:pPr>
            <a:r>
              <a:rPr lang="en-US" sz="120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A3</a:t>
            </a:r>
            <a:endParaRPr lang="en-US" sz="1200" dirty="0"/>
          </a:p>
        </p:txBody>
      </p:sp>
      <p:sp>
        <p:nvSpPr>
          <p:cNvPr id="14" name="Text 12"/>
          <p:cNvSpPr/>
          <p:nvPr/>
        </p:nvSpPr>
        <p:spPr>
          <a:xfrm>
            <a:off x="1417320" y="2862072"/>
            <a:ext cx="278892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spcAft>
                <a:spcPts val="100"/>
              </a:spcAft>
              <a:buNone/>
            </a:pPr>
            <a:r>
              <a:rPr lang="en-US" sz="1320" b="1" dirty="0">
                <a:solidFill>
                  <a:srgbClr val="1F4E5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Forge+Education Districts</a:t>
            </a:r>
            <a:endParaRPr lang="en-US" sz="1320" dirty="0"/>
          </a:p>
        </p:txBody>
      </p:sp>
      <p:sp>
        <p:nvSpPr>
          <p:cNvPr id="15" name="Text 13"/>
          <p:cNvSpPr/>
          <p:nvPr/>
        </p:nvSpPr>
        <p:spPr>
          <a:xfrm>
            <a:off x="4498848" y="2825496"/>
            <a:ext cx="6446520" cy="457200"/>
          </a:xfrm>
          <a:prstGeom prst="roundRect">
            <a:avLst/>
          </a:prstGeom>
          <a:solidFill>
            <a:srgbClr val="F7FAFA"/>
          </a:solidFill>
          <a:ln w="12700">
            <a:solidFill>
              <a:srgbClr val="E5E7EB"/>
            </a:solidFill>
          </a:ln>
        </p:spPr>
        <p:txBody>
          <a:bodyPr wrap="square" lIns="1016" tIns="1016" rIns="1016" bIns="1016" rtlCol="0" anchor="t">
            <a:normAutofit/>
          </a:bodyPr>
          <a:lstStyle/>
          <a:p>
            <a:pPr algn="l" indent="0" marL="0">
              <a:spcAft>
                <a:spcPts val="100"/>
              </a:spcAft>
              <a:buNone/>
            </a:pPr>
            <a:r>
              <a:rPr lang="en-US" sz="1120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Districts pilotes où écoles, TVET, ateliers, PME et acheteurs industriels résolvent des problèmes de production réels.</a:t>
            </a:r>
            <a:endParaRPr lang="en-US" sz="1120" dirty="0"/>
          </a:p>
        </p:txBody>
      </p:sp>
      <p:sp>
        <p:nvSpPr>
          <p:cNvPr id="16" name="Text 14"/>
          <p:cNvSpPr/>
          <p:nvPr/>
        </p:nvSpPr>
        <p:spPr>
          <a:xfrm>
            <a:off x="713232" y="3602736"/>
            <a:ext cx="566928" cy="384048"/>
          </a:xfrm>
          <a:prstGeom prst="roundRect">
            <a:avLst/>
          </a:prstGeom>
          <a:solidFill>
            <a:srgbClr val="1F4E5F"/>
          </a:solidFill>
          <a:ln w="10160">
            <a:solidFill>
              <a:srgbClr val="1F4E5F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algn="ctr" indent="0" marL="0">
              <a:spcAft>
                <a:spcPts val="100"/>
              </a:spcAft>
              <a:buNone/>
            </a:pPr>
            <a:r>
              <a:rPr lang="en-US" sz="120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A4</a:t>
            </a:r>
            <a:endParaRPr lang="en-US" sz="1200" dirty="0"/>
          </a:p>
        </p:txBody>
      </p:sp>
      <p:sp>
        <p:nvSpPr>
          <p:cNvPr id="17" name="Text 15"/>
          <p:cNvSpPr/>
          <p:nvPr/>
        </p:nvSpPr>
        <p:spPr>
          <a:xfrm>
            <a:off x="1417320" y="3575304"/>
            <a:ext cx="278892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spcAft>
                <a:spcPts val="100"/>
              </a:spcAft>
              <a:buNone/>
            </a:pPr>
            <a:r>
              <a:rPr lang="en-US" sz="1320" b="1" dirty="0">
                <a:solidFill>
                  <a:srgbClr val="1F4E5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Public Project Ledger</a:t>
            </a:r>
            <a:endParaRPr lang="en-US" sz="1320" dirty="0"/>
          </a:p>
        </p:txBody>
      </p:sp>
      <p:sp>
        <p:nvSpPr>
          <p:cNvPr id="18" name="Text 16"/>
          <p:cNvSpPr/>
          <p:nvPr/>
        </p:nvSpPr>
        <p:spPr>
          <a:xfrm>
            <a:off x="4498848" y="3538728"/>
            <a:ext cx="6446520" cy="457200"/>
          </a:xfrm>
          <a:prstGeom prst="roundRect">
            <a:avLst/>
          </a:prstGeom>
          <a:solidFill>
            <a:srgbClr val="EAF4F6"/>
          </a:solidFill>
          <a:ln w="12700">
            <a:solidFill>
              <a:srgbClr val="1F4E5F"/>
            </a:solidFill>
          </a:ln>
        </p:spPr>
        <p:txBody>
          <a:bodyPr wrap="square" lIns="1016" tIns="1016" rIns="1016" bIns="1016" rtlCol="0" anchor="t">
            <a:normAutofit/>
          </a:bodyPr>
          <a:lstStyle/>
          <a:p>
            <a:pPr algn="l" indent="0" marL="0">
              <a:spcAft>
                <a:spcPts val="100"/>
              </a:spcAft>
              <a:buNone/>
            </a:pPr>
            <a:r>
              <a:rPr lang="en-US" sz="1120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Registre public distinguant annoncé, demande, approuvé, dépensé, construit et opérationnel pour chaque grand projet.</a:t>
            </a:r>
            <a:endParaRPr lang="en-US" sz="1120" dirty="0"/>
          </a:p>
        </p:txBody>
      </p:sp>
      <p:sp>
        <p:nvSpPr>
          <p:cNvPr id="19" name="Text 17"/>
          <p:cNvSpPr/>
          <p:nvPr/>
        </p:nvSpPr>
        <p:spPr>
          <a:xfrm>
            <a:off x="713232" y="4315968"/>
            <a:ext cx="566928" cy="384048"/>
          </a:xfrm>
          <a:prstGeom prst="roundRect">
            <a:avLst/>
          </a:prstGeom>
          <a:solidFill>
            <a:srgbClr val="1F4E5F"/>
          </a:solidFill>
          <a:ln w="10160">
            <a:solidFill>
              <a:srgbClr val="1F4E5F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algn="ctr" indent="0" marL="0">
              <a:spcAft>
                <a:spcPts val="100"/>
              </a:spcAft>
              <a:buNone/>
            </a:pPr>
            <a:r>
              <a:rPr lang="en-US" sz="120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A5</a:t>
            </a:r>
            <a:endParaRPr lang="en-US" sz="1200" dirty="0"/>
          </a:p>
        </p:txBody>
      </p:sp>
      <p:sp>
        <p:nvSpPr>
          <p:cNvPr id="20" name="Text 18"/>
          <p:cNvSpPr/>
          <p:nvPr/>
        </p:nvSpPr>
        <p:spPr>
          <a:xfrm>
            <a:off x="1417320" y="4288536"/>
            <a:ext cx="278892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spcAft>
                <a:spcPts val="100"/>
              </a:spcAft>
              <a:buNone/>
            </a:pPr>
            <a:r>
              <a:rPr lang="en-US" sz="1320" b="1" dirty="0">
                <a:solidFill>
                  <a:srgbClr val="1F4E5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ASEAN Trusted Infrastructure Compact</a:t>
            </a:r>
            <a:endParaRPr lang="en-US" sz="1320" dirty="0"/>
          </a:p>
        </p:txBody>
      </p:sp>
      <p:sp>
        <p:nvSpPr>
          <p:cNvPr id="21" name="Text 19"/>
          <p:cNvSpPr/>
          <p:nvPr/>
        </p:nvSpPr>
        <p:spPr>
          <a:xfrm>
            <a:off x="4498848" y="4251960"/>
            <a:ext cx="6446520" cy="457200"/>
          </a:xfrm>
          <a:prstGeom prst="roundRect">
            <a:avLst/>
          </a:prstGeom>
          <a:solidFill>
            <a:srgbClr val="F7FAFA"/>
          </a:solidFill>
          <a:ln w="12700">
            <a:solidFill>
              <a:srgbClr val="E5E7EB"/>
            </a:solidFill>
          </a:ln>
        </p:spPr>
        <p:txBody>
          <a:bodyPr wrap="square" lIns="1016" tIns="1016" rIns="1016" bIns="1016" rtlCol="0" anchor="t">
            <a:normAutofit/>
          </a:bodyPr>
          <a:lstStyle/>
          <a:p>
            <a:pPr algn="l" indent="0" marL="0">
              <a:spcAft>
                <a:spcPts val="100"/>
              </a:spcAft>
              <a:buNone/>
            </a:pPr>
            <a:r>
              <a:rPr lang="en-US" sz="1120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Cadre opt-in de confiance numérique, logistique, énergie et standards, sans ciblage géopolitique ni arbitrage de conflits.</a:t>
            </a:r>
            <a:endParaRPr lang="en-US" sz="1120" dirty="0"/>
          </a:p>
        </p:txBody>
      </p:sp>
      <p:sp>
        <p:nvSpPr>
          <p:cNvPr id="22" name="Text 20"/>
          <p:cNvSpPr/>
          <p:nvPr/>
        </p:nvSpPr>
        <p:spPr>
          <a:xfrm>
            <a:off x="713232" y="5029200"/>
            <a:ext cx="566928" cy="384048"/>
          </a:xfrm>
          <a:prstGeom prst="roundRect">
            <a:avLst/>
          </a:prstGeom>
          <a:solidFill>
            <a:srgbClr val="1F4E5F"/>
          </a:solidFill>
          <a:ln w="10160">
            <a:solidFill>
              <a:srgbClr val="1F4E5F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algn="ctr" indent="0" marL="0">
              <a:spcAft>
                <a:spcPts val="100"/>
              </a:spcAft>
              <a:buNone/>
            </a:pPr>
            <a:r>
              <a:rPr lang="en-US" sz="120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A6</a:t>
            </a:r>
            <a:endParaRPr lang="en-US" sz="1200" dirty="0"/>
          </a:p>
        </p:txBody>
      </p:sp>
      <p:sp>
        <p:nvSpPr>
          <p:cNvPr id="23" name="Text 21"/>
          <p:cNvSpPr/>
          <p:nvPr/>
        </p:nvSpPr>
        <p:spPr>
          <a:xfrm>
            <a:off x="1417320" y="5001768"/>
            <a:ext cx="278892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spcAft>
                <a:spcPts val="100"/>
              </a:spcAft>
              <a:buNone/>
            </a:pPr>
            <a:r>
              <a:rPr lang="en-US" sz="1320" b="1" dirty="0">
                <a:solidFill>
                  <a:srgbClr val="1F4E5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National Delivery Unit &amp; 2036 Dashboard</a:t>
            </a:r>
            <a:endParaRPr lang="en-US" sz="1320" dirty="0"/>
          </a:p>
        </p:txBody>
      </p:sp>
      <p:sp>
        <p:nvSpPr>
          <p:cNvPr id="24" name="Text 22"/>
          <p:cNvSpPr/>
          <p:nvPr/>
        </p:nvSpPr>
        <p:spPr>
          <a:xfrm>
            <a:off x="4498848" y="4965192"/>
            <a:ext cx="6446520" cy="457200"/>
          </a:xfrm>
          <a:prstGeom prst="roundRect">
            <a:avLst/>
          </a:prstGeom>
          <a:solidFill>
            <a:srgbClr val="EAF4F6"/>
          </a:solidFill>
          <a:ln w="12700">
            <a:solidFill>
              <a:srgbClr val="1F4E5F"/>
            </a:solidFill>
          </a:ln>
        </p:spPr>
        <p:txBody>
          <a:bodyPr wrap="square" lIns="1016" tIns="1016" rIns="1016" bIns="1016" rtlCol="0" anchor="t">
            <a:normAutofit/>
          </a:bodyPr>
          <a:lstStyle/>
          <a:p>
            <a:pPr algn="l" indent="0" marL="0">
              <a:spcAft>
                <a:spcPts val="100"/>
              </a:spcAft>
              <a:buNone/>
            </a:pPr>
            <a:r>
              <a:rPr lang="en-US" sz="1120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Cellule légère de livraison, données ouvertes, revues trimestrielles, évaluations indépendantes et droit d'arrêt.</a:t>
            </a:r>
            <a:endParaRPr lang="en-US" sz="1120" dirty="0"/>
          </a:p>
        </p:txBody>
      </p:sp>
      <p:sp>
        <p:nvSpPr>
          <p:cNvPr id="25" name="Text 23"/>
          <p:cNvSpPr/>
          <p:nvPr/>
        </p:nvSpPr>
        <p:spPr>
          <a:xfrm>
            <a:off x="530352" y="6565392"/>
            <a:ext cx="320040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680" dirty="0">
                <a:solidFill>
                  <a:srgbClr val="6B728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Version publique — 19 juin 2026</a:t>
            </a:r>
            <a:endParaRPr lang="en-US" sz="680" dirty="0"/>
          </a:p>
        </p:txBody>
      </p:sp>
      <p:sp>
        <p:nvSpPr>
          <p:cNvPr id="26" name="Text 24"/>
          <p:cNvSpPr/>
          <p:nvPr/>
        </p:nvSpPr>
        <p:spPr>
          <a:xfrm>
            <a:off x="7498080" y="6565392"/>
            <a:ext cx="374904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680" dirty="0">
                <a:solidFill>
                  <a:srgbClr val="6B728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Sources: S18–S20, S27, S34</a:t>
            </a:r>
            <a:endParaRPr lang="en-US" sz="68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384280" y="6556248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700">
                <a:solidFill>
                  <a:srgbClr val="7A8A91"/>
                </a:solidFill>
                <a:latin typeface="Aptos"/>
                <a:ea typeface="Aptos"/>
                <a:cs typeface="Aptos"/>
              </a:defRPr>
            </a:lvl1pPr>
          </a:lstStyle>
          <a:p>
            <a:pPr algn="l"/>
            <a:fld id="{F7021451-1387-4CA6-816F-3879F97B5CBC}" type="slidenum">
              <a:rPr b="0" lang="en-US"/>
              <a:t>7</a:t>
            </a:fld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73152"/>
          </a:xfrm>
          <a:prstGeom prst="rect">
            <a:avLst/>
          </a:prstGeom>
          <a:solidFill>
            <a:srgbClr val="1F4E5F"/>
          </a:solidFill>
          <a:ln w="12700">
            <a:solidFill>
              <a:srgbClr val="1F4E5F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530352" y="164592"/>
            <a:ext cx="201168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50" b="1" dirty="0">
                <a:solidFill>
                  <a:srgbClr val="6B728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SABAI 2036</a:t>
            </a:r>
            <a:endParaRPr lang="en-US" sz="850" dirty="0"/>
          </a:p>
        </p:txBody>
      </p:sp>
      <p:sp>
        <p:nvSpPr>
          <p:cNvPr id="4" name="Text 2"/>
          <p:cNvSpPr/>
          <p:nvPr/>
        </p:nvSpPr>
        <p:spPr>
          <a:xfrm>
            <a:off x="530352" y="384048"/>
            <a:ext cx="10424160" cy="43891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indent="0" marL="0">
              <a:buNone/>
            </a:pPr>
            <a:r>
              <a:rPr lang="en-US" sz="2400" b="1" dirty="0">
                <a:solidFill>
                  <a:srgbClr val="173B45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Mission 1: compétences, école et productivité</a:t>
            </a:r>
            <a:endParaRPr lang="en-US" sz="2400" dirty="0"/>
          </a:p>
        </p:txBody>
      </p:sp>
      <p:sp>
        <p:nvSpPr>
          <p:cNvPr id="5" name="Text 3"/>
          <p:cNvSpPr/>
          <p:nvPr/>
        </p:nvSpPr>
        <p:spPr>
          <a:xfrm>
            <a:off x="594360" y="1005840"/>
            <a:ext cx="95097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spcAft>
                <a:spcPts val="100"/>
              </a:spcAft>
              <a:buNone/>
            </a:pPr>
            <a:r>
              <a:rPr lang="en-US" sz="1700" b="1" dirty="0">
                <a:solidFill>
                  <a:srgbClr val="173B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Objectif public: réduire l’écart de compétences et relier formation à la production réelle.</a:t>
            </a:r>
            <a:endParaRPr lang="en-US" sz="1700" dirty="0"/>
          </a:p>
        </p:txBody>
      </p:sp>
      <p:sp>
        <p:nvSpPr>
          <p:cNvPr id="6" name="Text 4"/>
          <p:cNvSpPr/>
          <p:nvPr/>
        </p:nvSpPr>
        <p:spPr>
          <a:xfrm>
            <a:off x="640080" y="2011680"/>
            <a:ext cx="1508760" cy="822960"/>
          </a:xfrm>
          <a:prstGeom prst="roundRect">
            <a:avLst/>
          </a:prstGeom>
          <a:solidFill>
            <a:srgbClr val="EAF4F6"/>
          </a:solidFill>
          <a:ln w="10160">
            <a:solidFill>
              <a:srgbClr val="1F4E5F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algn="ctr" indent="0" marL="0">
              <a:spcAft>
                <a:spcPts val="100"/>
              </a:spcAft>
              <a:buNone/>
            </a:pPr>
            <a:r>
              <a:rPr lang="en-US" sz="1300" b="1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École</a:t>
            </a:r>
            <a:endParaRPr lang="en-US" sz="1300" dirty="0"/>
          </a:p>
          <a:p>
            <a:pPr algn="ctr" indent="0" marL="0">
              <a:spcAft>
                <a:spcPts val="100"/>
              </a:spcAft>
              <a:buNone/>
            </a:pPr>
            <a:r>
              <a:rPr lang="en-US" sz="1300" b="1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socle et créativité</a:t>
            </a:r>
            <a:endParaRPr lang="en-US" sz="1300" dirty="0"/>
          </a:p>
        </p:txBody>
      </p:sp>
      <p:sp>
        <p:nvSpPr>
          <p:cNvPr id="7" name="Shape 5"/>
          <p:cNvSpPr/>
          <p:nvPr/>
        </p:nvSpPr>
        <p:spPr>
          <a:xfrm>
            <a:off x="2212848" y="2423160"/>
            <a:ext cx="557784" cy="0"/>
          </a:xfrm>
          <a:prstGeom prst="line">
            <a:avLst/>
          </a:prstGeom>
          <a:noFill/>
          <a:ln w="16510">
            <a:solidFill>
              <a:srgbClr val="6B7280"/>
            </a:solidFill>
            <a:prstDash val="solid"/>
            <a:tailEnd type="triangle"/>
          </a:ln>
        </p:spPr>
      </p:sp>
      <p:sp>
        <p:nvSpPr>
          <p:cNvPr id="8" name="Text 6"/>
          <p:cNvSpPr/>
          <p:nvPr/>
        </p:nvSpPr>
        <p:spPr>
          <a:xfrm>
            <a:off x="2880360" y="2011680"/>
            <a:ext cx="1508760" cy="822960"/>
          </a:xfrm>
          <a:prstGeom prst="roundRect">
            <a:avLst/>
          </a:prstGeom>
          <a:solidFill>
            <a:srgbClr val="EAF4F6"/>
          </a:solidFill>
          <a:ln w="10160">
            <a:solidFill>
              <a:srgbClr val="1F4E5F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algn="ctr" indent="0" marL="0">
              <a:spcAft>
                <a:spcPts val="100"/>
              </a:spcAft>
              <a:buNone/>
            </a:pPr>
            <a:r>
              <a:rPr lang="en-US" sz="1300" b="1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TVET</a:t>
            </a:r>
            <a:endParaRPr lang="en-US" sz="1300" dirty="0"/>
          </a:p>
          <a:p>
            <a:pPr algn="ctr" indent="0" marL="0">
              <a:spcAft>
                <a:spcPts val="100"/>
              </a:spcAft>
              <a:buNone/>
            </a:pPr>
            <a:r>
              <a:rPr lang="en-US" sz="1300" b="1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compétences techniques</a:t>
            </a:r>
            <a:endParaRPr lang="en-US" sz="1300" dirty="0"/>
          </a:p>
        </p:txBody>
      </p:sp>
      <p:sp>
        <p:nvSpPr>
          <p:cNvPr id="9" name="Shape 7"/>
          <p:cNvSpPr/>
          <p:nvPr/>
        </p:nvSpPr>
        <p:spPr>
          <a:xfrm>
            <a:off x="4453128" y="2423160"/>
            <a:ext cx="557784" cy="0"/>
          </a:xfrm>
          <a:prstGeom prst="line">
            <a:avLst/>
          </a:prstGeom>
          <a:noFill/>
          <a:ln w="16510">
            <a:solidFill>
              <a:srgbClr val="6B7280"/>
            </a:solidFill>
            <a:prstDash val="solid"/>
            <a:tailEnd type="triangle"/>
          </a:ln>
        </p:spPr>
      </p:sp>
      <p:sp>
        <p:nvSpPr>
          <p:cNvPr id="10" name="Text 8"/>
          <p:cNvSpPr/>
          <p:nvPr/>
        </p:nvSpPr>
        <p:spPr>
          <a:xfrm>
            <a:off x="5120640" y="2011680"/>
            <a:ext cx="1508760" cy="822960"/>
          </a:xfrm>
          <a:prstGeom prst="roundRect">
            <a:avLst/>
          </a:prstGeom>
          <a:solidFill>
            <a:srgbClr val="F7FAFA"/>
          </a:solidFill>
          <a:ln w="10160">
            <a:solidFill>
              <a:srgbClr val="1F4E5F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algn="ctr" indent="0" marL="0">
              <a:spcAft>
                <a:spcPts val="100"/>
              </a:spcAft>
              <a:buNone/>
            </a:pPr>
            <a:r>
              <a:rPr lang="en-US" sz="1300" b="1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Forge</a:t>
            </a:r>
            <a:endParaRPr lang="en-US" sz="1300" dirty="0"/>
          </a:p>
          <a:p>
            <a:pPr algn="ctr" indent="0" marL="0">
              <a:spcAft>
                <a:spcPts val="100"/>
              </a:spcAft>
              <a:buNone/>
            </a:pPr>
            <a:r>
              <a:rPr lang="en-US" sz="1300" b="1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problèmes industriels</a:t>
            </a:r>
            <a:endParaRPr lang="en-US" sz="1300" dirty="0"/>
          </a:p>
        </p:txBody>
      </p:sp>
      <p:sp>
        <p:nvSpPr>
          <p:cNvPr id="11" name="Shape 9"/>
          <p:cNvSpPr/>
          <p:nvPr/>
        </p:nvSpPr>
        <p:spPr>
          <a:xfrm>
            <a:off x="6693408" y="2423160"/>
            <a:ext cx="557784" cy="0"/>
          </a:xfrm>
          <a:prstGeom prst="line">
            <a:avLst/>
          </a:prstGeom>
          <a:noFill/>
          <a:ln w="16510">
            <a:solidFill>
              <a:srgbClr val="6B7280"/>
            </a:solidFill>
            <a:prstDash val="solid"/>
            <a:tailEnd type="triangle"/>
          </a:ln>
        </p:spPr>
      </p:sp>
      <p:sp>
        <p:nvSpPr>
          <p:cNvPr id="12" name="Text 10"/>
          <p:cNvSpPr/>
          <p:nvPr/>
        </p:nvSpPr>
        <p:spPr>
          <a:xfrm>
            <a:off x="7360920" y="2011680"/>
            <a:ext cx="1508760" cy="822960"/>
          </a:xfrm>
          <a:prstGeom prst="roundRect">
            <a:avLst/>
          </a:prstGeom>
          <a:solidFill>
            <a:srgbClr val="F7FAFA"/>
          </a:solidFill>
          <a:ln w="10160">
            <a:solidFill>
              <a:srgbClr val="1F4E5F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algn="ctr" indent="0" marL="0">
              <a:spcAft>
                <a:spcPts val="100"/>
              </a:spcAft>
              <a:buNone/>
            </a:pPr>
            <a:r>
              <a:rPr lang="en-US" sz="1300" b="1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PME</a:t>
            </a:r>
            <a:endParaRPr lang="en-US" sz="1300" dirty="0"/>
          </a:p>
          <a:p>
            <a:pPr algn="ctr" indent="0" marL="0">
              <a:spcAft>
                <a:spcPts val="100"/>
              </a:spcAft>
              <a:buNone/>
            </a:pPr>
            <a:r>
              <a:rPr lang="en-US" sz="1300" b="1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gains mesurés</a:t>
            </a:r>
            <a:endParaRPr lang="en-US" sz="1300" dirty="0"/>
          </a:p>
        </p:txBody>
      </p:sp>
      <p:sp>
        <p:nvSpPr>
          <p:cNvPr id="13" name="Shape 11"/>
          <p:cNvSpPr/>
          <p:nvPr/>
        </p:nvSpPr>
        <p:spPr>
          <a:xfrm>
            <a:off x="8933688" y="2423160"/>
            <a:ext cx="557784" cy="0"/>
          </a:xfrm>
          <a:prstGeom prst="line">
            <a:avLst/>
          </a:prstGeom>
          <a:noFill/>
          <a:ln w="16510">
            <a:solidFill>
              <a:srgbClr val="6B7280"/>
            </a:solidFill>
            <a:prstDash val="solid"/>
            <a:tailEnd type="triangle"/>
          </a:ln>
        </p:spPr>
      </p:sp>
      <p:sp>
        <p:nvSpPr>
          <p:cNvPr id="14" name="Text 12"/>
          <p:cNvSpPr/>
          <p:nvPr/>
        </p:nvSpPr>
        <p:spPr>
          <a:xfrm>
            <a:off x="9601200" y="2011680"/>
            <a:ext cx="1508760" cy="822960"/>
          </a:xfrm>
          <a:prstGeom prst="roundRect">
            <a:avLst/>
          </a:prstGeom>
          <a:solidFill>
            <a:srgbClr val="EAF4EF"/>
          </a:solidFill>
          <a:ln w="10160">
            <a:solidFill>
              <a:srgbClr val="4E8F68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algn="ctr" indent="0" marL="0">
              <a:spcAft>
                <a:spcPts val="100"/>
              </a:spcAft>
              <a:buNone/>
            </a:pPr>
            <a:r>
              <a:rPr lang="en-US" sz="1300" b="1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Salaire</a:t>
            </a:r>
            <a:endParaRPr lang="en-US" sz="1300" dirty="0"/>
          </a:p>
          <a:p>
            <a:pPr algn="ctr" indent="0" marL="0">
              <a:spcAft>
                <a:spcPts val="100"/>
              </a:spcAft>
              <a:buNone/>
            </a:pPr>
            <a:r>
              <a:rPr lang="en-US" sz="1300" b="1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partage de productivité</a:t>
            </a:r>
            <a:endParaRPr lang="en-US" sz="1300" dirty="0"/>
          </a:p>
        </p:txBody>
      </p:sp>
      <p:sp>
        <p:nvSpPr>
          <p:cNvPr id="15" name="Text 13"/>
          <p:cNvSpPr/>
          <p:nvPr/>
        </p:nvSpPr>
        <p:spPr>
          <a:xfrm>
            <a:off x="731520" y="3840480"/>
            <a:ext cx="3200400" cy="1143000"/>
          </a:xfrm>
          <a:prstGeom prst="roundRect">
            <a:avLst/>
          </a:prstGeom>
          <a:solidFill>
            <a:srgbClr val="F7F3E8"/>
          </a:solidFill>
          <a:ln w="10160">
            <a:solidFill>
              <a:srgbClr val="B8860B"/>
            </a:solidFill>
          </a:ln>
        </p:spPr>
        <p:txBody>
          <a:bodyPr wrap="square" lIns="1524" tIns="1524" rIns="1524" bIns="1524" rtlCol="0" anchor="t">
            <a:normAutofit/>
          </a:bodyPr>
          <a:lstStyle/>
          <a:p>
            <a:pPr algn="l" indent="0" marL="0">
              <a:spcAft>
                <a:spcPts val="100"/>
              </a:spcAft>
              <a:buNone/>
            </a:pPr>
            <a:r>
              <a:rPr lang="en-US" sz="1300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100 jours</a:t>
            </a:r>
            <a:endParaRPr lang="en-US" sz="1300" dirty="0"/>
          </a:p>
          <a:p>
            <a:pPr algn="l" indent="0" marL="0">
              <a:spcAft>
                <a:spcPts val="100"/>
              </a:spcAft>
              <a:buNone/>
            </a:pPr>
            <a:r>
              <a:rPr lang="en-US" sz="1300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3 districts pilotes, base enseignants, indicateurs insertion, problèmes industriels réels.</a:t>
            </a:r>
            <a:endParaRPr lang="en-US" sz="1300" dirty="0"/>
          </a:p>
        </p:txBody>
      </p:sp>
      <p:sp>
        <p:nvSpPr>
          <p:cNvPr id="16" name="Text 14"/>
          <p:cNvSpPr/>
          <p:nvPr/>
        </p:nvSpPr>
        <p:spPr>
          <a:xfrm>
            <a:off x="4480560" y="3840480"/>
            <a:ext cx="3200400" cy="1143000"/>
          </a:xfrm>
          <a:prstGeom prst="roundRect">
            <a:avLst/>
          </a:prstGeom>
          <a:solidFill>
            <a:srgbClr val="EAF4F6"/>
          </a:solidFill>
          <a:ln w="10160">
            <a:solidFill>
              <a:srgbClr val="1F4E5F"/>
            </a:solidFill>
          </a:ln>
        </p:spPr>
        <p:txBody>
          <a:bodyPr wrap="square" lIns="1524" tIns="1524" rIns="1524" bIns="1524" rtlCol="0" anchor="t">
            <a:normAutofit/>
          </a:bodyPr>
          <a:lstStyle/>
          <a:p>
            <a:pPr algn="l" indent="0" marL="0">
              <a:spcAft>
                <a:spcPts val="100"/>
              </a:spcAft>
              <a:buNone/>
            </a:pPr>
            <a:r>
              <a:rPr lang="en-US" sz="1300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2031</a:t>
            </a:r>
            <a:endParaRPr lang="en-US" sz="1300" dirty="0"/>
          </a:p>
          <a:p>
            <a:pPr algn="l" indent="0" marL="0">
              <a:spcAft>
                <a:spcPts val="100"/>
              </a:spcAft>
              <a:buNone/>
            </a:pPr>
            <a:r>
              <a:rPr lang="en-US" sz="1300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50 districts, PME numérisées, fournisseurs locaux et gains publiés.</a:t>
            </a:r>
            <a:endParaRPr lang="en-US" sz="1300" dirty="0"/>
          </a:p>
        </p:txBody>
      </p:sp>
      <p:sp>
        <p:nvSpPr>
          <p:cNvPr id="17" name="Text 15"/>
          <p:cNvSpPr/>
          <p:nvPr/>
        </p:nvSpPr>
        <p:spPr>
          <a:xfrm>
            <a:off x="8229600" y="3840480"/>
            <a:ext cx="3200400" cy="1143000"/>
          </a:xfrm>
          <a:prstGeom prst="roundRect">
            <a:avLst/>
          </a:prstGeom>
          <a:solidFill>
            <a:srgbClr val="EAF4EF"/>
          </a:solidFill>
          <a:ln w="10160">
            <a:solidFill>
              <a:srgbClr val="4E8F68"/>
            </a:solidFill>
          </a:ln>
        </p:spPr>
        <p:txBody>
          <a:bodyPr wrap="square" lIns="1524" tIns="1524" rIns="1524" bIns="1524" rtlCol="0" anchor="t">
            <a:normAutofit/>
          </a:bodyPr>
          <a:lstStyle/>
          <a:p>
            <a:pPr algn="l" indent="0" marL="0">
              <a:spcAft>
                <a:spcPts val="100"/>
              </a:spcAft>
              <a:buNone/>
            </a:pPr>
            <a:r>
              <a:rPr lang="en-US" sz="1300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2036</a:t>
            </a:r>
            <a:endParaRPr lang="en-US" sz="1300" dirty="0"/>
          </a:p>
          <a:p>
            <a:pPr algn="l" indent="0" marL="0">
              <a:spcAft>
                <a:spcPts val="100"/>
              </a:spcAft>
              <a:buNone/>
            </a:pPr>
            <a:r>
              <a:rPr lang="en-US" sz="1300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Diffusion nationale: compétences, productivité et revenus réels convergent.</a:t>
            </a:r>
            <a:endParaRPr lang="en-US" sz="1300" dirty="0"/>
          </a:p>
        </p:txBody>
      </p:sp>
      <p:sp>
        <p:nvSpPr>
          <p:cNvPr id="18" name="Text 16"/>
          <p:cNvSpPr/>
          <p:nvPr/>
        </p:nvSpPr>
        <p:spPr>
          <a:xfrm>
            <a:off x="530352" y="6565392"/>
            <a:ext cx="320040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680" dirty="0">
                <a:solidFill>
                  <a:srgbClr val="6B728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Version publique — 19 juin 2026</a:t>
            </a:r>
            <a:endParaRPr lang="en-US" sz="680" dirty="0"/>
          </a:p>
        </p:txBody>
      </p:sp>
      <p:sp>
        <p:nvSpPr>
          <p:cNvPr id="19" name="Text 17"/>
          <p:cNvSpPr/>
          <p:nvPr/>
        </p:nvSpPr>
        <p:spPr>
          <a:xfrm>
            <a:off x="7498080" y="6565392"/>
            <a:ext cx="374904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680" dirty="0">
                <a:solidFill>
                  <a:srgbClr val="6B728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Sources: S01, S03, S21, S22</a:t>
            </a:r>
            <a:endParaRPr lang="en-US" sz="68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384280" y="6556248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700">
                <a:solidFill>
                  <a:srgbClr val="7A8A91"/>
                </a:solidFill>
                <a:latin typeface="Aptos"/>
                <a:ea typeface="Aptos"/>
                <a:cs typeface="Aptos"/>
              </a:defRPr>
            </a:lvl1pPr>
          </a:lstStyle>
          <a:p>
            <a:pPr algn="l"/>
            <a:fld id="{F7021451-1387-4CA6-816F-3879F97B5CBC}" type="slidenum">
              <a:rPr b="0" lang="en-US"/>
              <a:t>8</a:t>
            </a:fld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73152"/>
          </a:xfrm>
          <a:prstGeom prst="rect">
            <a:avLst/>
          </a:prstGeom>
          <a:solidFill>
            <a:srgbClr val="1F4E5F"/>
          </a:solidFill>
          <a:ln w="12700">
            <a:solidFill>
              <a:srgbClr val="1F4E5F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530352" y="164592"/>
            <a:ext cx="201168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50" b="1" dirty="0">
                <a:solidFill>
                  <a:srgbClr val="6B728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SABAI 2036</a:t>
            </a:r>
            <a:endParaRPr lang="en-US" sz="850" dirty="0"/>
          </a:p>
        </p:txBody>
      </p:sp>
      <p:sp>
        <p:nvSpPr>
          <p:cNvPr id="4" name="Text 2"/>
          <p:cNvSpPr/>
          <p:nvPr/>
        </p:nvSpPr>
        <p:spPr>
          <a:xfrm>
            <a:off x="530352" y="384048"/>
            <a:ext cx="10424160" cy="43891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indent="0" marL="0">
              <a:buNone/>
            </a:pPr>
            <a:r>
              <a:rPr lang="en-US" sz="2400" b="1" dirty="0">
                <a:solidFill>
                  <a:srgbClr val="173B45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Mission 4: PME, agriculture et industrie propre</a:t>
            </a:r>
            <a:endParaRPr lang="en-US" sz="2400" dirty="0"/>
          </a:p>
        </p:txBody>
      </p:sp>
      <p:sp>
        <p:nvSpPr>
          <p:cNvPr id="5" name="Text 3"/>
          <p:cNvSpPr/>
          <p:nvPr/>
        </p:nvSpPr>
        <p:spPr>
          <a:xfrm>
            <a:off x="594360" y="987552"/>
            <a:ext cx="950976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spcAft>
                <a:spcPts val="100"/>
              </a:spcAft>
              <a:buNone/>
            </a:pPr>
            <a:r>
              <a:rPr lang="en-US" sz="1800" b="1" dirty="0">
                <a:solidFill>
                  <a:srgbClr val="173B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Le hub industriel ASEAN vaut seulement si les chaînes locales montent en valeur.</a:t>
            </a:r>
            <a:endParaRPr lang="en-US" sz="1800" dirty="0"/>
          </a:p>
        </p:txBody>
      </p:sp>
      <p:sp>
        <p:nvSpPr>
          <p:cNvPr id="6" name="Text 4"/>
          <p:cNvSpPr/>
          <p:nvPr/>
        </p:nvSpPr>
        <p:spPr>
          <a:xfrm>
            <a:off x="841248" y="1737360"/>
            <a:ext cx="283464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spcAft>
                <a:spcPts val="100"/>
              </a:spcAft>
              <a:buNone/>
            </a:pPr>
            <a:r>
              <a:rPr lang="en-US" sz="2200" b="1" dirty="0">
                <a:solidFill>
                  <a:srgbClr val="1F4E5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PME</a:t>
            </a:r>
            <a:endParaRPr lang="en-US" sz="2200" dirty="0"/>
          </a:p>
        </p:txBody>
      </p:sp>
      <p:sp>
        <p:nvSpPr>
          <p:cNvPr id="7" name="Text 5"/>
          <p:cNvSpPr/>
          <p:nvPr/>
        </p:nvSpPr>
        <p:spPr>
          <a:xfrm>
            <a:off x="841248" y="2331720"/>
            <a:ext cx="2834640" cy="1463040"/>
          </a:xfrm>
          <a:prstGeom prst="roundRect">
            <a:avLst/>
          </a:prstGeom>
          <a:solidFill>
            <a:srgbClr val="EAF4F6"/>
          </a:solidFill>
          <a:ln w="12700">
            <a:solidFill>
              <a:srgbClr val="1F4E5F"/>
            </a:solidFill>
          </a:ln>
        </p:spPr>
        <p:txBody>
          <a:bodyPr wrap="square" lIns="1270" tIns="1270" rIns="1270" bIns="1270" rtlCol="0" anchor="ctr">
            <a:normAutofit/>
          </a:bodyPr>
          <a:lstStyle/>
          <a:p>
            <a:pPr algn="ctr" indent="0" marL="0">
              <a:spcAft>
                <a:spcPts val="100"/>
              </a:spcAft>
              <a:buNone/>
            </a:pPr>
            <a:r>
              <a:rPr lang="en-US" sz="1500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Numérisation utile</a:t>
            </a:r>
            <a:endParaRPr lang="en-US" sz="1500" dirty="0"/>
          </a:p>
          <a:p>
            <a:pPr algn="ctr" indent="0" marL="0">
              <a:spcAft>
                <a:spcPts val="100"/>
              </a:spcAft>
              <a:buNone/>
            </a:pPr>
            <a:r>
              <a:rPr lang="en-US" sz="1500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financement productif</a:t>
            </a:r>
            <a:endParaRPr lang="en-US" sz="1500" dirty="0"/>
          </a:p>
          <a:p>
            <a:pPr algn="ctr" indent="0" marL="0">
              <a:spcAft>
                <a:spcPts val="100"/>
              </a:spcAft>
              <a:buNone/>
            </a:pPr>
            <a:r>
              <a:rPr lang="en-US" sz="1500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export direct</a:t>
            </a:r>
            <a:endParaRPr lang="en-US" sz="1500" dirty="0"/>
          </a:p>
        </p:txBody>
      </p:sp>
      <p:sp>
        <p:nvSpPr>
          <p:cNvPr id="8" name="Text 6"/>
          <p:cNvSpPr/>
          <p:nvPr/>
        </p:nvSpPr>
        <p:spPr>
          <a:xfrm>
            <a:off x="4498848" y="1737360"/>
            <a:ext cx="283464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spcAft>
                <a:spcPts val="100"/>
              </a:spcAft>
              <a:buNone/>
            </a:pPr>
            <a:r>
              <a:rPr lang="en-US" sz="2200" b="1" dirty="0">
                <a:solidFill>
                  <a:srgbClr val="4E8F6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Agriculture</a:t>
            </a:r>
            <a:endParaRPr lang="en-US" sz="2200" dirty="0"/>
          </a:p>
        </p:txBody>
      </p:sp>
      <p:sp>
        <p:nvSpPr>
          <p:cNvPr id="9" name="Text 7"/>
          <p:cNvSpPr/>
          <p:nvPr/>
        </p:nvSpPr>
        <p:spPr>
          <a:xfrm>
            <a:off x="4498848" y="2331720"/>
            <a:ext cx="2834640" cy="1463040"/>
          </a:xfrm>
          <a:prstGeom prst="roundRect">
            <a:avLst/>
          </a:prstGeom>
          <a:solidFill>
            <a:srgbClr val="EAF4EF"/>
          </a:solidFill>
          <a:ln w="12700">
            <a:solidFill>
              <a:srgbClr val="4E8F68"/>
            </a:solidFill>
          </a:ln>
        </p:spPr>
        <p:txBody>
          <a:bodyPr wrap="square" lIns="1270" tIns="1270" rIns="1270" bIns="1270" rtlCol="0" anchor="ctr">
            <a:normAutofit/>
          </a:bodyPr>
          <a:lstStyle/>
          <a:p>
            <a:pPr algn="ctr" indent="0" marL="0">
              <a:spcAft>
                <a:spcPts val="100"/>
              </a:spcAft>
              <a:buNone/>
            </a:pPr>
            <a:r>
              <a:rPr lang="en-US" sz="1500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Traçabilité</a:t>
            </a:r>
            <a:endParaRPr lang="en-US" sz="1500" dirty="0"/>
          </a:p>
          <a:p>
            <a:pPr algn="ctr" indent="0" marL="0">
              <a:spcAft>
                <a:spcPts val="100"/>
              </a:spcAft>
              <a:buNone/>
            </a:pPr>
            <a:r>
              <a:rPr lang="en-US" sz="1500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transformation locale</a:t>
            </a:r>
            <a:endParaRPr lang="en-US" sz="1500" dirty="0"/>
          </a:p>
          <a:p>
            <a:pPr algn="ctr" indent="0" marL="0">
              <a:spcAft>
                <a:spcPts val="100"/>
              </a:spcAft>
              <a:buNone/>
            </a:pPr>
            <a:r>
              <a:rPr lang="en-US" sz="1500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valeur par hectare</a:t>
            </a:r>
            <a:endParaRPr lang="en-US" sz="1500" dirty="0"/>
          </a:p>
        </p:txBody>
      </p:sp>
      <p:sp>
        <p:nvSpPr>
          <p:cNvPr id="10" name="Text 8"/>
          <p:cNvSpPr/>
          <p:nvPr/>
        </p:nvSpPr>
        <p:spPr>
          <a:xfrm>
            <a:off x="8156448" y="1737360"/>
            <a:ext cx="283464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spcAft>
                <a:spcPts val="100"/>
              </a:spcAft>
              <a:buNone/>
            </a:pPr>
            <a:r>
              <a:rPr lang="en-US" sz="2200" b="1" dirty="0">
                <a:solidFill>
                  <a:srgbClr val="1F4E5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Industrie</a:t>
            </a:r>
            <a:endParaRPr lang="en-US" sz="2200" dirty="0"/>
          </a:p>
        </p:txBody>
      </p:sp>
      <p:sp>
        <p:nvSpPr>
          <p:cNvPr id="11" name="Text 9"/>
          <p:cNvSpPr/>
          <p:nvPr/>
        </p:nvSpPr>
        <p:spPr>
          <a:xfrm>
            <a:off x="8156448" y="2331720"/>
            <a:ext cx="2834640" cy="1463040"/>
          </a:xfrm>
          <a:prstGeom prst="roundRect">
            <a:avLst/>
          </a:prstGeom>
          <a:solidFill>
            <a:srgbClr val="EAF4F6"/>
          </a:solidFill>
          <a:ln w="12700">
            <a:solidFill>
              <a:srgbClr val="1F4E5F"/>
            </a:solidFill>
          </a:ln>
        </p:spPr>
        <p:txBody>
          <a:bodyPr wrap="square" lIns="1270" tIns="1270" rIns="1270" bIns="1270" rtlCol="0" anchor="ctr">
            <a:normAutofit/>
          </a:bodyPr>
          <a:lstStyle/>
          <a:p>
            <a:pPr algn="ctr" indent="0" marL="0">
              <a:spcAft>
                <a:spcPts val="100"/>
              </a:spcAft>
              <a:buNone/>
            </a:pPr>
            <a:r>
              <a:rPr lang="en-US" sz="1500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Composants</a:t>
            </a:r>
            <a:endParaRPr lang="en-US" sz="1500" dirty="0"/>
          </a:p>
          <a:p>
            <a:pPr algn="ctr" indent="0" marL="0">
              <a:spcAft>
                <a:spcPts val="100"/>
              </a:spcAft>
              <a:buNone/>
            </a:pPr>
            <a:r>
              <a:rPr lang="en-US" sz="1500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R&amp;D appliquée</a:t>
            </a:r>
            <a:endParaRPr lang="en-US" sz="1500" dirty="0"/>
          </a:p>
          <a:p>
            <a:pPr algn="ctr" indent="0" marL="0">
              <a:spcAft>
                <a:spcPts val="100"/>
              </a:spcAft>
              <a:buNone/>
            </a:pPr>
            <a:r>
              <a:rPr lang="en-US" sz="1500" dirty="0">
                <a:solidFill>
                  <a:srgbClr val="1F29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certification bas carbone</a:t>
            </a:r>
            <a:endParaRPr lang="en-US" sz="1500" dirty="0"/>
          </a:p>
        </p:txBody>
      </p:sp>
      <p:sp>
        <p:nvSpPr>
          <p:cNvPr id="12" name="Text 10"/>
          <p:cNvSpPr/>
          <p:nvPr/>
        </p:nvSpPr>
        <p:spPr>
          <a:xfrm>
            <a:off x="868680" y="4800600"/>
            <a:ext cx="10149840" cy="548640"/>
          </a:xfrm>
          <a:prstGeom prst="roundRect">
            <a:avLst/>
          </a:prstGeom>
          <a:solidFill>
            <a:srgbClr val="F7F3E8"/>
          </a:solidFill>
          <a:ln w="12700">
            <a:solidFill>
              <a:srgbClr val="B8860B"/>
            </a:solidFill>
          </a:ln>
        </p:spPr>
        <p:txBody>
          <a:bodyPr wrap="square" lIns="1524" tIns="1524" rIns="1524" bIns="1524" rtlCol="0" anchor="t">
            <a:normAutofit/>
          </a:bodyPr>
          <a:lstStyle/>
          <a:p>
            <a:pPr algn="ctr" indent="0" marL="0">
              <a:spcAft>
                <a:spcPts val="100"/>
              </a:spcAft>
              <a:buNone/>
            </a:pPr>
            <a:r>
              <a:rPr lang="en-US" sz="1520" b="1" dirty="0">
                <a:solidFill>
                  <a:srgbClr val="173B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Mécanisme: tout avantage public majeur est conditionné à fournisseurs locaux, compétences, énergie/eau et clauses de récupération.</a:t>
            </a:r>
            <a:endParaRPr lang="en-US" sz="1520" dirty="0"/>
          </a:p>
        </p:txBody>
      </p:sp>
      <p:sp>
        <p:nvSpPr>
          <p:cNvPr id="13" name="Text 11"/>
          <p:cNvSpPr/>
          <p:nvPr/>
        </p:nvSpPr>
        <p:spPr>
          <a:xfrm>
            <a:off x="530352" y="6565392"/>
            <a:ext cx="320040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680" dirty="0">
                <a:solidFill>
                  <a:srgbClr val="6B728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Version publique — 19 juin 2026</a:t>
            </a:r>
            <a:endParaRPr lang="en-US" sz="680" dirty="0"/>
          </a:p>
        </p:txBody>
      </p:sp>
      <p:sp>
        <p:nvSpPr>
          <p:cNvPr id="14" name="Text 12"/>
          <p:cNvSpPr/>
          <p:nvPr/>
        </p:nvSpPr>
        <p:spPr>
          <a:xfrm>
            <a:off x="7498080" y="6565392"/>
            <a:ext cx="374904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680" dirty="0">
                <a:solidFill>
                  <a:srgbClr val="6B728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Sources: S21–S23, S31, S32</a:t>
            </a:r>
            <a:endParaRPr lang="en-US" sz="68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384280" y="6556248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700">
                <a:solidFill>
                  <a:srgbClr val="7A8A91"/>
                </a:solidFill>
                <a:latin typeface="Aptos"/>
                <a:ea typeface="Aptos"/>
                <a:cs typeface="Aptos"/>
              </a:defRPr>
            </a:lvl1pPr>
          </a:lstStyle>
          <a:p>
            <a:pPr algn="l"/>
            <a:fld id="{F7021451-1387-4CA6-816F-3879F97B5CBC}" type="slidenum">
              <a:rPr b="0" lang="en-US"/>
              <a:t>9</a:t>
            </a:fld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22</Slides>
  <Notes>22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5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</vt:vector>
  </TitlesOfParts>
  <Company>Public Version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SABAI 2036 — Thailand as ASEAN's Trusted Infrastructure Hub</dc:title>
  <dc:subject>Version publique</dc:subject>
  <dc:creator>SABAI 2036</dc:creator>
  <cp:lastModifiedBy>SABAI 2036</cp:lastModifiedBy>
  <cp:revision>1</cp:revision>
  <dcterms:created xsi:type="dcterms:W3CDTF">2026-06-19T10:25:16Z</dcterms:created>
  <dcterms:modified xsi:type="dcterms:W3CDTF">2026-06-19T10:25:16Z</dcterms:modified>
</cp:coreProperties>
</file>